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25" r:id="rId2"/>
    <p:sldMasterId id="2147483784" r:id="rId3"/>
    <p:sldMasterId id="2147483796" r:id="rId4"/>
    <p:sldMasterId id="2147483817" r:id="rId5"/>
  </p:sldMasterIdLst>
  <p:notesMasterIdLst>
    <p:notesMasterId r:id="rId91"/>
  </p:notesMasterIdLst>
  <p:sldIdLst>
    <p:sldId id="391" r:id="rId6"/>
    <p:sldId id="392" r:id="rId7"/>
    <p:sldId id="393" r:id="rId8"/>
    <p:sldId id="395" r:id="rId9"/>
    <p:sldId id="259" r:id="rId10"/>
    <p:sldId id="561" r:id="rId11"/>
    <p:sldId id="470" r:id="rId12"/>
    <p:sldId id="260" r:id="rId13"/>
    <p:sldId id="466" r:id="rId14"/>
    <p:sldId id="560" r:id="rId15"/>
    <p:sldId id="265" r:id="rId16"/>
    <p:sldId id="266" r:id="rId17"/>
    <p:sldId id="263" r:id="rId18"/>
    <p:sldId id="264" r:id="rId19"/>
    <p:sldId id="283" r:id="rId20"/>
    <p:sldId id="564" r:id="rId21"/>
    <p:sldId id="483" r:id="rId22"/>
    <p:sldId id="484" r:id="rId23"/>
    <p:sldId id="485" r:id="rId24"/>
    <p:sldId id="486" r:id="rId25"/>
    <p:sldId id="487" r:id="rId26"/>
    <p:sldId id="488" r:id="rId27"/>
    <p:sldId id="489" r:id="rId28"/>
    <p:sldId id="490" r:id="rId29"/>
    <p:sldId id="491" r:id="rId30"/>
    <p:sldId id="492" r:id="rId31"/>
    <p:sldId id="493" r:id="rId32"/>
    <p:sldId id="565" r:id="rId33"/>
    <p:sldId id="494" r:id="rId34"/>
    <p:sldId id="495" r:id="rId35"/>
    <p:sldId id="496" r:id="rId36"/>
    <p:sldId id="497" r:id="rId37"/>
    <p:sldId id="498" r:id="rId38"/>
    <p:sldId id="499" r:id="rId39"/>
    <p:sldId id="500" r:id="rId40"/>
    <p:sldId id="501" r:id="rId41"/>
    <p:sldId id="502" r:id="rId42"/>
    <p:sldId id="503" r:id="rId43"/>
    <p:sldId id="505" r:id="rId44"/>
    <p:sldId id="506" r:id="rId45"/>
    <p:sldId id="507" r:id="rId46"/>
    <p:sldId id="508" r:id="rId47"/>
    <p:sldId id="509" r:id="rId48"/>
    <p:sldId id="510" r:id="rId49"/>
    <p:sldId id="511" r:id="rId50"/>
    <p:sldId id="512" r:id="rId51"/>
    <p:sldId id="513" r:id="rId52"/>
    <p:sldId id="514" r:id="rId53"/>
    <p:sldId id="515" r:id="rId54"/>
    <p:sldId id="521" r:id="rId55"/>
    <p:sldId id="522" r:id="rId56"/>
    <p:sldId id="524" r:id="rId57"/>
    <p:sldId id="525" r:id="rId58"/>
    <p:sldId id="526" r:id="rId59"/>
    <p:sldId id="527" r:id="rId60"/>
    <p:sldId id="520" r:id="rId61"/>
    <p:sldId id="529" r:id="rId62"/>
    <p:sldId id="530" r:id="rId63"/>
    <p:sldId id="531" r:id="rId64"/>
    <p:sldId id="532" r:id="rId65"/>
    <p:sldId id="567" r:id="rId66"/>
    <p:sldId id="566" r:id="rId67"/>
    <p:sldId id="534" r:id="rId68"/>
    <p:sldId id="535" r:id="rId69"/>
    <p:sldId id="536" r:id="rId70"/>
    <p:sldId id="537" r:id="rId71"/>
    <p:sldId id="539" r:id="rId72"/>
    <p:sldId id="540" r:id="rId73"/>
    <p:sldId id="542" r:id="rId74"/>
    <p:sldId id="543" r:id="rId75"/>
    <p:sldId id="544" r:id="rId76"/>
    <p:sldId id="545" r:id="rId77"/>
    <p:sldId id="546" r:id="rId78"/>
    <p:sldId id="551" r:id="rId79"/>
    <p:sldId id="552" r:id="rId80"/>
    <p:sldId id="553" r:id="rId81"/>
    <p:sldId id="554" r:id="rId82"/>
    <p:sldId id="555" r:id="rId83"/>
    <p:sldId id="558" r:id="rId84"/>
    <p:sldId id="516" r:id="rId85"/>
    <p:sldId id="517" r:id="rId86"/>
    <p:sldId id="518" r:id="rId87"/>
    <p:sldId id="519" r:id="rId88"/>
    <p:sldId id="300" r:id="rId89"/>
    <p:sldId id="390" r:id="rId90"/>
  </p:sldIdLst>
  <p:sldSz cx="12192000" cy="6858000"/>
  <p:notesSz cx="6858000" cy="99472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644C00"/>
    <a:srgbClr val="CCE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85000" autoAdjust="0"/>
  </p:normalViewPr>
  <p:slideViewPr>
    <p:cSldViewPr snapToGrid="0">
      <p:cViewPr varScale="1">
        <p:scale>
          <a:sx n="65" d="100"/>
          <a:sy n="65" d="100"/>
        </p:scale>
        <p:origin x="156" y="72"/>
      </p:cViewPr>
      <p:guideLst/>
    </p:cSldViewPr>
  </p:slideViewPr>
  <p:outlineViewPr>
    <p:cViewPr>
      <p:scale>
        <a:sx n="33" d="100"/>
        <a:sy n="33" d="100"/>
      </p:scale>
      <p:origin x="0" y="-672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notesMaster" Target="notesMasters/notesMaster1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2400">
                <a:solidFill>
                  <a:schemeClr val="tx1"/>
                </a:solidFill>
              </a:rPr>
              <a:t>LICZBA SZCZEPIEŃ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352198162729663E-3"/>
          <c:y val="1.6289136843676548E-3"/>
          <c:w val="0.99566478018372706"/>
          <c:h val="0.887916744411687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GRYPA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p3d contourW="9525"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Arkusz1!$B$2:$B$5</c:f>
              <c:numCache>
                <c:formatCode>General</c:formatCode>
                <c:ptCount val="2"/>
                <c:pt idx="0">
                  <c:v>231</c:v>
                </c:pt>
                <c:pt idx="1">
                  <c:v>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F3-4862-AD13-98C5A90594A7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PNEUMOKOKI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p3d contourW="9525">
              <a:contourClr>
                <a:schemeClr val="lt1">
                  <a:alpha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Arkusz1!$C$2:$C$5</c:f>
              <c:numCache>
                <c:formatCode>General</c:formatCode>
                <c:ptCount val="2"/>
                <c:pt idx="0">
                  <c:v>38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F3-4862-AD13-98C5A90594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408957952"/>
        <c:axId val="408959040"/>
        <c:axId val="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Arkusz1!$D$1</c15:sqref>
                        </c15:formulaRef>
                      </c:ext>
                    </c:extLst>
                    <c:strCache>
                      <c:ptCount val="1"/>
                      <c:pt idx="0">
                        <c:v>Kolumna1</c:v>
                      </c:pt>
                    </c:strCache>
                  </c:strRef>
                </c:tx>
                <c:spPr>
                  <a:solidFill>
                    <a:schemeClr val="accent3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  <a:sp3d contourW="9525">
                    <a:contourClr>
                      <a:schemeClr val="lt1">
                        <a:alpha val="50000"/>
                      </a:schemeClr>
                    </a:contourClr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Arkusz1!$A$2:$A$5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2015</c:v>
                      </c:pt>
                      <c:pt idx="1">
                        <c:v>2016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Arkusz1!$D$2:$D$5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90F3-4862-AD13-98C5A90594A7}"/>
                  </c:ext>
                </c:extLst>
              </c15:ser>
            </c15:filteredBarSeries>
          </c:ext>
        </c:extLst>
      </c:bar3DChart>
      <c:catAx>
        <c:axId val="40895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08959040"/>
        <c:crosses val="autoZero"/>
        <c:auto val="1"/>
        <c:lblAlgn val="ctr"/>
        <c:lblOffset val="100"/>
        <c:noMultiLvlLbl val="0"/>
      </c:catAx>
      <c:valAx>
        <c:axId val="4089590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0895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4270522895458"/>
          <c:y val="0.89608568569353897"/>
          <c:w val="0.25756632879608987"/>
          <c:h val="0.1039143143064608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3"/>
      <c:rotY val="18"/>
      <c:rAngAx val="1"/>
    </c:view3D>
    <c:floor>
      <c:thickness val="0"/>
      <c:spPr>
        <a:solidFill>
          <a:srgbClr val="C0C0C0"/>
        </a:solidFill>
        <a:ln w="3172" cap="flat">
          <a:solidFill>
            <a:srgbClr val="000000"/>
          </a:solidFill>
          <a:prstDash val="solid"/>
          <a:round/>
        </a:ln>
      </c:spPr>
    </c:floor>
    <c:sideWall>
      <c:thickness val="0"/>
      <c:spPr>
        <a:solidFill>
          <a:srgbClr val="C0C0C0"/>
        </a:solidFill>
        <a:ln w="12701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1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5889502142928336"/>
          <c:y val="2.9636469125569834E-2"/>
          <c:w val="0.6648875955722926"/>
          <c:h val="0.86322668876916697"/>
        </c:manualLayout>
      </c:layout>
      <c:bar3DChart>
        <c:barDir val="col"/>
        <c:grouping val="clustered"/>
        <c:varyColors val="0"/>
        <c:ser>
          <c:idx val="0"/>
          <c:order val="0"/>
          <c:tx>
            <c:v>Miasto</c:v>
          </c:tx>
          <c:spPr>
            <a:solidFill>
              <a:srgbClr val="9999FF"/>
            </a:solidFill>
            <a:ln w="15745">
              <a:solidFill>
                <a:srgbClr val="000000"/>
              </a:solidFill>
              <a:prstDash val="solid"/>
            </a:ln>
          </c:spPr>
          <c:invertIfNegative val="0"/>
          <c:cat>
            <c:numLit>
              <c:formatCode>General</c:formatCode>
              <c:ptCount val="4"/>
              <c:pt idx="0">
                <c:v>2013</c:v>
              </c:pt>
              <c:pt idx="1">
                <c:v>2014</c:v>
              </c:pt>
              <c:pt idx="2">
                <c:v>2015</c:v>
              </c:pt>
              <c:pt idx="3">
                <c:v>2016</c:v>
              </c:pt>
            </c:numLit>
          </c:cat>
          <c:val>
            <c:numLit>
              <c:formatCode>General</c:formatCode>
              <c:ptCount val="4"/>
              <c:pt idx="0">
                <c:v>3997</c:v>
              </c:pt>
              <c:pt idx="1">
                <c:v>4003</c:v>
              </c:pt>
              <c:pt idx="2">
                <c:v>4053</c:v>
              </c:pt>
              <c:pt idx="3">
                <c:v>4083</c:v>
              </c:pt>
            </c:numLit>
          </c:val>
          <c:extLst>
            <c:ext xmlns:c16="http://schemas.microsoft.com/office/drawing/2014/chart" uri="{C3380CC4-5D6E-409C-BE32-E72D297353CC}">
              <c16:uniqueId val="{00000000-1190-410D-86BA-9F1F9305970B}"/>
            </c:ext>
          </c:extLst>
        </c:ser>
        <c:ser>
          <c:idx val="1"/>
          <c:order val="1"/>
          <c:tx>
            <c:v>Gmina</c:v>
          </c:tx>
          <c:spPr>
            <a:solidFill>
              <a:srgbClr val="993366"/>
            </a:solidFill>
            <a:ln w="15745">
              <a:solidFill>
                <a:srgbClr val="000000"/>
              </a:solidFill>
              <a:prstDash val="solid"/>
            </a:ln>
          </c:spPr>
          <c:invertIfNegative val="0"/>
          <c:cat>
            <c:numLit>
              <c:formatCode>General</c:formatCode>
              <c:ptCount val="4"/>
              <c:pt idx="0">
                <c:v>2013</c:v>
              </c:pt>
              <c:pt idx="1">
                <c:v>2014</c:v>
              </c:pt>
              <c:pt idx="2">
                <c:v>2015</c:v>
              </c:pt>
              <c:pt idx="3">
                <c:v>2016</c:v>
              </c:pt>
            </c:numLit>
          </c:cat>
          <c:val>
            <c:numLit>
              <c:formatCode>General</c:formatCode>
              <c:ptCount val="4"/>
              <c:pt idx="0">
                <c:v>9172</c:v>
              </c:pt>
              <c:pt idx="1">
                <c:v>9381</c:v>
              </c:pt>
              <c:pt idx="2">
                <c:v>9485</c:v>
              </c:pt>
              <c:pt idx="3">
                <c:v>9588</c:v>
              </c:pt>
            </c:numLit>
          </c:val>
          <c:extLst>
            <c:ext xmlns:c16="http://schemas.microsoft.com/office/drawing/2014/chart" uri="{C3380CC4-5D6E-409C-BE32-E72D297353CC}">
              <c16:uniqueId val="{00000001-1190-410D-86BA-9F1F9305970B}"/>
            </c:ext>
          </c:extLst>
        </c:ser>
        <c:ser>
          <c:idx val="2"/>
          <c:order val="2"/>
          <c:tx>
            <c:v>Miasto i Gmina</c:v>
          </c:tx>
          <c:spPr>
            <a:solidFill>
              <a:srgbClr val="FFFFCC"/>
            </a:solidFill>
            <a:ln w="15745">
              <a:solidFill>
                <a:srgbClr val="000000"/>
              </a:solidFill>
              <a:prstDash val="solid"/>
            </a:ln>
          </c:spPr>
          <c:invertIfNegative val="0"/>
          <c:cat>
            <c:numLit>
              <c:formatCode>General</c:formatCode>
              <c:ptCount val="4"/>
              <c:pt idx="0">
                <c:v>2013</c:v>
              </c:pt>
              <c:pt idx="1">
                <c:v>2014</c:v>
              </c:pt>
              <c:pt idx="2">
                <c:v>2015</c:v>
              </c:pt>
              <c:pt idx="3">
                <c:v>2016</c:v>
              </c:pt>
            </c:numLit>
          </c:cat>
          <c:val>
            <c:numLit>
              <c:formatCode>General</c:formatCode>
              <c:ptCount val="4"/>
              <c:pt idx="0">
                <c:v>13169</c:v>
              </c:pt>
              <c:pt idx="1">
                <c:v>13384</c:v>
              </c:pt>
              <c:pt idx="2">
                <c:v>13538</c:v>
              </c:pt>
              <c:pt idx="3">
                <c:v>13671</c:v>
              </c:pt>
            </c:numLit>
          </c:val>
          <c:extLst>
            <c:ext xmlns:c16="http://schemas.microsoft.com/office/drawing/2014/chart" uri="{C3380CC4-5D6E-409C-BE32-E72D297353CC}">
              <c16:uniqueId val="{00000002-1190-410D-86BA-9F1F93059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7702880"/>
        <c:axId val="477726824"/>
        <c:axId val="0"/>
      </c:bar3DChart>
      <c:valAx>
        <c:axId val="477726824"/>
        <c:scaling>
          <c:orientation val="minMax"/>
          <c:min val="0"/>
        </c:scaling>
        <c:delete val="0"/>
        <c:axPos val="l"/>
        <c:majorGridlines>
          <c:spPr>
            <a:ln w="3931" cap="flat">
              <a:solidFill>
                <a:srgbClr val="000000"/>
              </a:solidFill>
              <a:prstDash val="solid"/>
              <a:round/>
            </a:ln>
          </c:spPr>
        </c:majorGridlines>
        <c:numFmt formatCode="#.0" sourceLinked="0"/>
        <c:majorTickMark val="out"/>
        <c:minorTickMark val="none"/>
        <c:tickLblPos val="nextTo"/>
        <c:spPr>
          <a:noFill/>
          <a:ln w="3931" cap="flat">
            <a:solidFill>
              <a:srgbClr val="000000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l-PL" sz="2231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477702880"/>
        <c:crosses val="autoZero"/>
        <c:crossBetween val="between"/>
      </c:valAx>
      <c:catAx>
        <c:axId val="477702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  <a:ln w="3931" cap="flat">
            <a:solidFill>
              <a:srgbClr val="000000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l-PL" sz="2231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l-PL"/>
          </a:p>
        </c:txPr>
        <c:crossAx val="477726824"/>
        <c:crossesAt val="0"/>
        <c:auto val="1"/>
        <c:lblAlgn val="ctr"/>
        <c:lblOffset val="100"/>
        <c:tickLblSkip val="1"/>
        <c:tickMarkSkip val="1"/>
        <c:noMultiLvlLbl val="0"/>
      </c:catAx>
      <c:spPr>
        <a:ln>
          <a:noFill/>
        </a:ln>
      </c:spPr>
    </c:plotArea>
    <c:legend>
      <c:legendPos val="r"/>
      <c:layout>
        <c:manualLayout>
          <c:xMode val="edge"/>
          <c:yMode val="edge"/>
          <c:x val="0.83363979864835747"/>
          <c:y val="0.34659245752175716"/>
          <c:w val="0.16370355715585802"/>
          <c:h val="0.49340754247824292"/>
        </c:manualLayout>
      </c:layout>
      <c:overlay val="0"/>
      <c:spPr>
        <a:noFill/>
        <a:ln w="3931">
          <a:solidFill>
            <a:srgbClr val="000000"/>
          </a:solidFill>
          <a:prstDash val="solid"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pl-PL" sz="2051" b="1" i="0" u="none" strike="noStrike" kern="1200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l-PL" sz="2231" b="1" i="0" u="none" strike="noStrike" kern="1200" baseline="0">
          <a:solidFill>
            <a:srgbClr val="000000"/>
          </a:solidFill>
          <a:latin typeface="Calibri"/>
          <a:ea typeface="Calibri"/>
          <a:cs typeface="Calibri"/>
        </a:defRPr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r>
              <a:rPr lang="pl-PL" sz="2800" dirty="0">
                <a:solidFill>
                  <a:schemeClr val="tx1"/>
                </a:solidFill>
                <a:latin typeface="Calibri Light" panose="020F0302020204030204" pitchFamily="34" charset="0"/>
              </a:rPr>
              <a:t>Podmioty gospodarcze lata 2010 - 2016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1356914530842512"/>
          <c:y val="9.4003762528045598E-2"/>
          <c:w val="0.8864308546915749"/>
          <c:h val="0.804929026782207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Arkusz1!$F$1</c:f>
              <c:strCache>
                <c:ptCount val="1"/>
                <c:pt idx="0">
                  <c:v>2010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72F-4CD9-9ED3-3B2ADEC56D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Arkusz1!$F$2</c:f>
              <c:numCache>
                <c:formatCode>#,##0</c:formatCode>
                <c:ptCount val="1"/>
                <c:pt idx="0">
                  <c:v>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74-4BDA-AA5E-A509DEF7CDEE}"/>
            </c:ext>
          </c:extLst>
        </c:ser>
        <c:ser>
          <c:idx val="1"/>
          <c:order val="1"/>
          <c:tx>
            <c:strRef>
              <c:f>Arkusz1!$G$1</c:f>
              <c:strCache>
                <c:ptCount val="1"/>
                <c:pt idx="0">
                  <c:v>2011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Arkusz1!$G$2</c:f>
              <c:numCache>
                <c:formatCode>#,##0</c:formatCode>
                <c:ptCount val="1"/>
                <c:pt idx="0">
                  <c:v>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74-4BDA-AA5E-A509DEF7CDEE}"/>
            </c:ext>
          </c:extLst>
        </c:ser>
        <c:ser>
          <c:idx val="2"/>
          <c:order val="2"/>
          <c:tx>
            <c:strRef>
              <c:f>Arkusz1!$H$1</c:f>
              <c:strCache>
                <c:ptCount val="1"/>
                <c:pt idx="0">
                  <c:v>2012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Arkusz1!$H$2</c:f>
              <c:numCache>
                <c:formatCode>#,##0</c:formatCode>
                <c:ptCount val="1"/>
                <c:pt idx="0">
                  <c:v>1074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74-4BDA-AA5E-A509DEF7CDEE}"/>
            </c:ext>
          </c:extLst>
        </c:ser>
        <c:ser>
          <c:idx val="3"/>
          <c:order val="3"/>
          <c:tx>
            <c:strRef>
              <c:f>Arkusz1!$I$1</c:f>
              <c:strCache>
                <c:ptCount val="1"/>
                <c:pt idx="0">
                  <c:v>2013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Arkusz1!$I$2</c:f>
              <c:numCache>
                <c:formatCode>#,##0</c:formatCode>
                <c:ptCount val="1"/>
                <c:pt idx="0">
                  <c:v>1179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74-4BDA-AA5E-A509DEF7CDEE}"/>
            </c:ext>
          </c:extLst>
        </c:ser>
        <c:ser>
          <c:idx val="4"/>
          <c:order val="4"/>
          <c:tx>
            <c:strRef>
              <c:f>Arkusz1!$J$1</c:f>
              <c:strCache>
                <c:ptCount val="1"/>
                <c:pt idx="0">
                  <c:v>2014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Arkusz1!$J$2</c:f>
              <c:numCache>
                <c:formatCode>#,##0</c:formatCode>
                <c:ptCount val="1"/>
                <c:pt idx="0">
                  <c:v>1223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74-4BDA-AA5E-A509DEF7CDEE}"/>
            </c:ext>
          </c:extLst>
        </c:ser>
        <c:ser>
          <c:idx val="5"/>
          <c:order val="5"/>
          <c:tx>
            <c:strRef>
              <c:f>Arkusz1!$K$1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Arkusz1!$K$2</c:f>
              <c:numCache>
                <c:formatCode>#,##0</c:formatCode>
                <c:ptCount val="1"/>
                <c:pt idx="0">
                  <c:v>1238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474-4BDA-AA5E-A509DEF7CDEE}"/>
            </c:ext>
          </c:extLst>
        </c:ser>
        <c:ser>
          <c:idx val="6"/>
          <c:order val="6"/>
          <c:tx>
            <c:strRef>
              <c:f>Arkusz1!$L$1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Arkusz1!$L$2</c:f>
              <c:numCache>
                <c:formatCode>#,##0</c:formatCode>
                <c:ptCount val="1"/>
                <c:pt idx="0">
                  <c:v>1247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474-4BDA-AA5E-A509DEF7CDEE}"/>
            </c:ext>
          </c:extLst>
        </c:ser>
        <c:ser>
          <c:idx val="7"/>
          <c:order val="7"/>
          <c:tx>
            <c:strRef>
              <c:f>Arkusz1!$M$1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Arkusz1!$M$2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7-4474-4BDA-AA5E-A509DEF7CD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146939712"/>
        <c:axId val="2146954400"/>
      </c:barChart>
      <c:catAx>
        <c:axId val="2146939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46954400"/>
        <c:crosses val="autoZero"/>
        <c:auto val="1"/>
        <c:lblAlgn val="ctr"/>
        <c:lblOffset val="100"/>
        <c:noMultiLvlLbl val="0"/>
      </c:catAx>
      <c:valAx>
        <c:axId val="214695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146939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layout>
        <c:manualLayout>
          <c:xMode val="edge"/>
          <c:yMode val="edge"/>
          <c:x val="0.11527782115776818"/>
          <c:y val="0.88974297274228331"/>
          <c:w val="0.77259250555718328"/>
          <c:h val="0.110257027257716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19050" cap="flat" cmpd="sng" algn="ctr">
          <a:solidFill>
            <a:schemeClr val="tx1">
              <a:lumMod val="25000"/>
              <a:lumOff val="75000"/>
            </a:schemeClr>
          </a:solidFill>
          <a:round/>
        </a:ln>
        <a:effectLst/>
        <a:sp3d contourW="19050">
          <a:contourClr>
            <a:schemeClr val="tx1">
              <a:lumMod val="25000"/>
              <a:lumOff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pattFill prst="ltDnDiag">
              <a:fgClr>
                <a:schemeClr val="accent6">
                  <a:tint val="77000"/>
                </a:schemeClr>
              </a:fgClr>
              <a:bgClr>
                <a:schemeClr val="accent6">
                  <a:tint val="77000"/>
                  <a:lumMod val="20000"/>
                  <a:lumOff val="80000"/>
                </a:schemeClr>
              </a:bgClr>
            </a:pattFill>
            <a:ln>
              <a:solidFill>
                <a:schemeClr val="accent6">
                  <a:tint val="77000"/>
                </a:schemeClr>
              </a:solidFill>
            </a:ln>
            <a:effectLst/>
            <a:sp3d>
              <a:contourClr>
                <a:schemeClr val="accent6">
                  <a:tint val="77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Arkusz4!$A$1:$L$2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Arkusz4!$A$3:$L$3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0-9977-4FA1-8FD3-C4BDB12499E7}"/>
            </c:ext>
          </c:extLst>
        </c:ser>
        <c:ser>
          <c:idx val="1"/>
          <c:order val="1"/>
          <c:spPr>
            <a:pattFill prst="ltDnDiag">
              <a:fgClr>
                <a:schemeClr val="accent6">
                  <a:shade val="76000"/>
                </a:schemeClr>
              </a:fgClr>
              <a:bgClr>
                <a:schemeClr val="accent6">
                  <a:shade val="76000"/>
                  <a:lumMod val="20000"/>
                  <a:lumOff val="80000"/>
                </a:schemeClr>
              </a:bgClr>
            </a:pattFill>
            <a:ln>
              <a:solidFill>
                <a:schemeClr val="accent6">
                  <a:shade val="76000"/>
                </a:schemeClr>
              </a:solidFill>
            </a:ln>
            <a:effectLst/>
            <a:sp3d>
              <a:contourClr>
                <a:schemeClr val="accent6">
                  <a:shade val="76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Arkusz4!$A$1:$L$2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Arkusz4!$A$4:$L$4</c:f>
              <c:numCache>
                <c:formatCode>#,##0</c:formatCode>
                <c:ptCount val="12"/>
                <c:pt idx="0">
                  <c:v>14829</c:v>
                </c:pt>
                <c:pt idx="1">
                  <c:v>14238</c:v>
                </c:pt>
                <c:pt idx="2">
                  <c:v>14838</c:v>
                </c:pt>
                <c:pt idx="3">
                  <c:v>14967</c:v>
                </c:pt>
                <c:pt idx="4">
                  <c:v>15418</c:v>
                </c:pt>
                <c:pt idx="5">
                  <c:v>15279</c:v>
                </c:pt>
                <c:pt idx="6">
                  <c:v>12978</c:v>
                </c:pt>
                <c:pt idx="7">
                  <c:v>14099</c:v>
                </c:pt>
                <c:pt idx="8">
                  <c:v>17575</c:v>
                </c:pt>
                <c:pt idx="9">
                  <c:v>15043</c:v>
                </c:pt>
                <c:pt idx="10">
                  <c:v>14875</c:v>
                </c:pt>
                <c:pt idx="11">
                  <c:v>13483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77-4FA1-8FD3-C4BDB12499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70596528"/>
        <c:axId val="1970593808"/>
        <c:axId val="0"/>
      </c:bar3DChart>
      <c:catAx>
        <c:axId val="197059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970593808"/>
        <c:crosses val="autoZero"/>
        <c:auto val="1"/>
        <c:lblAlgn val="ctr"/>
        <c:lblOffset val="100"/>
        <c:noMultiLvlLbl val="0"/>
      </c:catAx>
      <c:valAx>
        <c:axId val="1970593808"/>
        <c:scaling>
          <c:orientation val="minMax"/>
        </c:scaling>
        <c:delete val="1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70596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9037564340534761"/>
          <c:y val="4.3663755903886145E-2"/>
          <c:w val="0.70962436061684542"/>
          <c:h val="0.90921132724119569"/>
        </c:manualLayout>
      </c:layout>
      <c:pie3DChart>
        <c:varyColors val="1"/>
        <c:ser>
          <c:idx val="0"/>
          <c:order val="0"/>
          <c:explosion val="33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9FA-43BF-8460-9FD96189782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9FA-43BF-8460-9FD96189782D}"/>
              </c:ext>
            </c:extLst>
          </c:dPt>
          <c:dPt>
            <c:idx val="2"/>
            <c:bubble3D val="0"/>
            <c:explosion val="25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9FA-43BF-8460-9FD96189782D}"/>
              </c:ext>
            </c:extLst>
          </c:dPt>
          <c:dPt>
            <c:idx val="3"/>
            <c:bubble3D val="0"/>
            <c:explosion val="19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9FA-43BF-8460-9FD96189782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9FA-43BF-8460-9FD96189782D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9FA-43BF-8460-9FD96189782D}"/>
              </c:ext>
            </c:extLst>
          </c:dPt>
          <c:dPt>
            <c:idx val="6"/>
            <c:bubble3D val="0"/>
            <c:spPr>
              <a:solidFill>
                <a:srgbClr val="CCE9A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69FA-43BF-8460-9FD96189782D}"/>
              </c:ext>
            </c:extLst>
          </c:dPt>
          <c:dLbls>
            <c:dLbl>
              <c:idx val="0"/>
              <c:layout>
                <c:manualLayout>
                  <c:x val="-9.6264406833943092E-2"/>
                  <c:y val="7.979484656720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FA-43BF-8460-9FD96189782D}"/>
                </c:ext>
              </c:extLst>
            </c:dLbl>
            <c:dLbl>
              <c:idx val="1"/>
              <c:layout>
                <c:manualLayout>
                  <c:x val="-0.11051492625214847"/>
                  <c:y val="-0.14649044897292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FA-43BF-8460-9FD96189782D}"/>
                </c:ext>
              </c:extLst>
            </c:dLbl>
            <c:dLbl>
              <c:idx val="2"/>
              <c:layout>
                <c:manualLayout>
                  <c:x val="8.3168571977359967E-2"/>
                  <c:y val="-0.23958010318605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FA-43BF-8460-9FD96189782D}"/>
                </c:ext>
              </c:extLst>
            </c:dLbl>
            <c:dLbl>
              <c:idx val="3"/>
              <c:layout>
                <c:manualLayout>
                  <c:x val="0.12990923563579918"/>
                  <c:y val="-9.9150846123121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9FA-43BF-8460-9FD96189782D}"/>
                </c:ext>
              </c:extLst>
            </c:dLbl>
            <c:dLbl>
              <c:idx val="4"/>
              <c:layout>
                <c:manualLayout>
                  <c:x val="8.2932335847875085E-2"/>
                  <c:y val="7.8257775004370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9FA-43BF-8460-9FD96189782D}"/>
                </c:ext>
              </c:extLst>
            </c:dLbl>
            <c:dLbl>
              <c:idx val="5"/>
              <c:layout>
                <c:manualLayout>
                  <c:x val="-1.6813470738979746E-2"/>
                  <c:y val="-7.38246472059491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9FA-43BF-8460-9FD9618978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Arkusz1!$B$2:$B$8</c:f>
              <c:strCache>
                <c:ptCount val="7"/>
                <c:pt idx="0">
                  <c:v>dotacje celowe </c:v>
                </c:pt>
                <c:pt idx="1">
                  <c:v>subwencja z budżetu państwa </c:v>
                </c:pt>
                <c:pt idx="2">
                  <c:v>wpływy z tytułu podatków lokalnych </c:v>
                </c:pt>
                <c:pt idx="3">
                  <c:v>udziały w podatkach stanowiących dochód budżetu państwa (PIT i CIT) </c:v>
                </c:pt>
                <c:pt idx="4">
                  <c:v>wpływy z tytułu innych opłat lokalnych </c:v>
                </c:pt>
                <c:pt idx="5">
                  <c:v>środki unijne oraz środki na dofinansowanie inwestycji</c:v>
                </c:pt>
                <c:pt idx="6">
                  <c:v>sprzedaż mienia </c:v>
                </c:pt>
              </c:strCache>
            </c:strRef>
          </c:cat>
          <c:val>
            <c:numRef>
              <c:f>Arkusz1!$C$2:$C$8</c:f>
              <c:numCache>
                <c:formatCode>0.00%</c:formatCode>
                <c:ptCount val="7"/>
                <c:pt idx="0">
                  <c:v>0.23</c:v>
                </c:pt>
                <c:pt idx="1">
                  <c:v>0.21</c:v>
                </c:pt>
                <c:pt idx="2">
                  <c:v>0.2</c:v>
                </c:pt>
                <c:pt idx="3">
                  <c:v>0.2</c:v>
                </c:pt>
                <c:pt idx="4">
                  <c:v>0.14000000000000001</c:v>
                </c:pt>
                <c:pt idx="5">
                  <c:v>1.2E-2</c:v>
                </c:pt>
                <c:pt idx="6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9FA-43BF-8460-9FD9618978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1.2559769688106549E-2"/>
          <c:w val="0.32814560333774745"/>
          <c:h val="0.967808432008350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386483892959255E-2"/>
          <c:y val="2.3168565641377318E-2"/>
          <c:w val="0.67926064612974602"/>
          <c:h val="0.8499075313367644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śr. transportowe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2916666666666703E-2"/>
                  <c:y val="-2.01380934077713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3ED-497E-8052-22ADC011605A}"/>
                </c:ext>
              </c:extLst>
            </c:dLbl>
            <c:dLbl>
              <c:idx val="1"/>
              <c:layout>
                <c:manualLayout>
                  <c:x val="-1.6558810413288216E-2"/>
                  <c:y val="-1.8288940217400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3ED-497E-8052-22ADC01160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osoby fizyczne</c:v>
                </c:pt>
                <c:pt idx="1">
                  <c:v>osoby prawne</c:v>
                </c:pt>
              </c:strCache>
            </c:strRef>
          </c:cat>
          <c:val>
            <c:numRef>
              <c:f>Arkusz1!$B$2:$B$3</c:f>
              <c:numCache>
                <c:formatCode>#,##0</c:formatCode>
                <c:ptCount val="2"/>
                <c:pt idx="0">
                  <c:v>57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ED-497E-8052-22ADC011605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podatek leśny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3333333333333333E-2"/>
                  <c:y val="-2.6179521430102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ED-497E-8052-22ADC011605A}"/>
                </c:ext>
              </c:extLst>
            </c:dLbl>
            <c:dLbl>
              <c:idx val="1"/>
              <c:layout>
                <c:manualLayout>
                  <c:x val="-2.2916666666666665E-2"/>
                  <c:y val="-1.6110474726217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3ED-497E-8052-22ADC01160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osoby fizyczne</c:v>
                </c:pt>
                <c:pt idx="1">
                  <c:v>osoby prawne</c:v>
                </c:pt>
              </c:strCache>
            </c:strRef>
          </c:cat>
          <c:val>
            <c:numRef>
              <c:f>Arkusz1!$C$2:$C$3</c:f>
              <c:numCache>
                <c:formatCode>#,##0</c:formatCode>
                <c:ptCount val="2"/>
                <c:pt idx="0">
                  <c:v>599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ED-497E-8052-22ADC011605A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podatek rolny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1666666666666664E-2"/>
                  <c:y val="-1.20400427752132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3ED-497E-8052-22ADC011605A}"/>
                </c:ext>
              </c:extLst>
            </c:dLbl>
            <c:dLbl>
              <c:idx val="1"/>
              <c:layout>
                <c:manualLayout>
                  <c:x val="-1.6666668033683479E-2"/>
                  <c:y val="-1.2340868389011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3ED-497E-8052-22ADC01160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osoby fizyczne</c:v>
                </c:pt>
                <c:pt idx="1">
                  <c:v>osoby prawne</c:v>
                </c:pt>
              </c:strCache>
            </c:strRef>
          </c:cat>
          <c:val>
            <c:numRef>
              <c:f>Arkusz1!$D$2:$D$3</c:f>
              <c:numCache>
                <c:formatCode>#,##0</c:formatCode>
                <c:ptCount val="2"/>
                <c:pt idx="0">
                  <c:v>4161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ED-497E-8052-22ADC011605A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łączne zobowiązanie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4791666666666625E-2"/>
                  <c:y val="6.0414280223314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3ED-497E-8052-22ADC011605A}"/>
                </c:ext>
              </c:extLst>
            </c:dLbl>
            <c:dLbl>
              <c:idx val="1"/>
              <c:layout>
                <c:manualLayout>
                  <c:x val="-1.9791668289999041E-2"/>
                  <c:y val="-2.2624925379854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3ED-497E-8052-22ADC01160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osoby fizyczne</c:v>
                </c:pt>
                <c:pt idx="1">
                  <c:v>osoby prawne</c:v>
                </c:pt>
              </c:strCache>
            </c:strRef>
          </c:cat>
          <c:val>
            <c:numRef>
              <c:f>Arkusz1!$E$2:$E$3</c:f>
              <c:numCache>
                <c:formatCode>#,##0</c:formatCode>
                <c:ptCount val="2"/>
                <c:pt idx="0">
                  <c:v>5475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ED-497E-8052-22ADC011605A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podatek od nieruchomości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6875E-2"/>
                  <c:y val="3.26094402307730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ED-497E-8052-22ADC011605A}"/>
                </c:ext>
              </c:extLst>
            </c:dLbl>
            <c:dLbl>
              <c:idx val="1"/>
              <c:layout>
                <c:manualLayout>
                  <c:x val="-3.1230973690204535E-2"/>
                  <c:y val="-6.24995343832464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3ED-497E-8052-22ADC01160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osoby fizyczne</c:v>
                </c:pt>
                <c:pt idx="1">
                  <c:v>osoby prawne</c:v>
                </c:pt>
              </c:strCache>
            </c:strRef>
          </c:cat>
          <c:val>
            <c:numRef>
              <c:f>Arkusz1!$F$2:$F$3</c:f>
              <c:numCache>
                <c:formatCode>#,##0</c:formatCode>
                <c:ptCount val="2"/>
                <c:pt idx="0">
                  <c:v>10211</c:v>
                </c:pt>
                <c:pt idx="1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ED-497E-8052-22ADC011605A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RAZEM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2083333333333336E-2"/>
                  <c:y val="2.01380934077711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3ED-497E-8052-22ADC011605A}"/>
                </c:ext>
              </c:extLst>
            </c:dLbl>
            <c:dLbl>
              <c:idx val="1"/>
              <c:layout>
                <c:manualLayout>
                  <c:x val="9.3749999999999997E-3"/>
                  <c:y val="-2.6179521430102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3ED-497E-8052-22ADC01160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osoby fizyczne</c:v>
                </c:pt>
                <c:pt idx="1">
                  <c:v>osoby prawne</c:v>
                </c:pt>
              </c:strCache>
            </c:strRef>
          </c:cat>
          <c:val>
            <c:numRef>
              <c:f>Arkusz1!$G$2:$G$3</c:f>
              <c:numCache>
                <c:formatCode>#,##0</c:formatCode>
                <c:ptCount val="2"/>
                <c:pt idx="0">
                  <c:v>20503</c:v>
                </c:pt>
                <c:pt idx="1">
                  <c:v>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ED-497E-8052-22ADC01160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7896112"/>
        <c:axId val="427896440"/>
        <c:axId val="203532944"/>
      </c:bar3DChart>
      <c:catAx>
        <c:axId val="42789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27896440"/>
        <c:crosses val="autoZero"/>
        <c:auto val="1"/>
        <c:lblAlgn val="ctr"/>
        <c:lblOffset val="100"/>
        <c:noMultiLvlLbl val="0"/>
      </c:catAx>
      <c:valAx>
        <c:axId val="427896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27896112"/>
        <c:crosses val="autoZero"/>
        <c:crossBetween val="between"/>
      </c:valAx>
      <c:serAx>
        <c:axId val="20353294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2789644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backWall>
    <c:plotArea>
      <c:layout>
        <c:manualLayout>
          <c:layoutTarget val="inner"/>
          <c:xMode val="edge"/>
          <c:yMode val="edge"/>
          <c:x val="0.10348031496062994"/>
          <c:y val="2.0116201493565026E-2"/>
          <c:w val="0.89651968503937007"/>
          <c:h val="0.900342758558379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powierzchnia budynków w m2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invertIfNegative val="0"/>
          <c:dLbls>
            <c:dLbl>
              <c:idx val="0"/>
              <c:layout>
                <c:manualLayout>
                  <c:x val="-2.5000000000000001E-2"/>
                  <c:y val="-1.0300112847063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C0-4BFB-9785-935B4DAB82B4}"/>
                </c:ext>
              </c:extLst>
            </c:dLbl>
            <c:dLbl>
              <c:idx val="1"/>
              <c:layout>
                <c:manualLayout>
                  <c:x val="-2.0833333333333332E-2"/>
                  <c:y val="-1.23601354164757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C0-4BFB-9785-935B4DAB82B4}"/>
                </c:ext>
              </c:extLst>
            </c:dLbl>
            <c:dLbl>
              <c:idx val="2"/>
              <c:layout>
                <c:manualLayout>
                  <c:x val="-2.2916666666666665E-2"/>
                  <c:y val="-1.4420157985888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C0-4BFB-9785-935B4DAB82B4}"/>
                </c:ext>
              </c:extLst>
            </c:dLbl>
            <c:dLbl>
              <c:idx val="3"/>
              <c:layout>
                <c:manualLayout>
                  <c:x val="-2.6041666666666668E-2"/>
                  <c:y val="-2.2660248263539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C0-4BFB-9785-935B4DAB82B4}"/>
                </c:ext>
              </c:extLst>
            </c:dLbl>
            <c:dLbl>
              <c:idx val="4"/>
              <c:layout>
                <c:manualLayout>
                  <c:x val="-2.5000000000000001E-2"/>
                  <c:y val="-1.648018055530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C0-4BFB-9785-935B4DAB82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Arkusz1!$B$2:$B$6</c:f>
              <c:numCache>
                <c:formatCode>#,##0</c:formatCode>
                <c:ptCount val="5"/>
                <c:pt idx="0">
                  <c:v>897103</c:v>
                </c:pt>
                <c:pt idx="1">
                  <c:v>973686</c:v>
                </c:pt>
                <c:pt idx="2">
                  <c:v>1012700</c:v>
                </c:pt>
                <c:pt idx="3">
                  <c:v>1053136</c:v>
                </c:pt>
                <c:pt idx="4">
                  <c:v>1070092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3B-4755-A00D-5EA98670287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powierzchnia gruntów w m2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invertIfNegative val="0"/>
          <c:dLbls>
            <c:dLbl>
              <c:idx val="0"/>
              <c:layout>
                <c:manualLayout>
                  <c:x val="7.6342683727033738E-3"/>
                  <c:y val="-5.94584152003063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3B-4755-A00D-5EA986702870}"/>
                </c:ext>
              </c:extLst>
            </c:dLbl>
            <c:dLbl>
              <c:idx val="1"/>
              <c:layout>
                <c:manualLayout>
                  <c:x val="1.0416666666666666E-2"/>
                  <c:y val="-4.1200451388252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C0-4BFB-9785-935B4DAB82B4}"/>
                </c:ext>
              </c:extLst>
            </c:dLbl>
            <c:dLbl>
              <c:idx val="2"/>
              <c:layout>
                <c:manualLayout>
                  <c:x val="1.0416666666666666E-2"/>
                  <c:y val="-2.06002256941262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C0-4BFB-9785-935B4DAB82B4}"/>
                </c:ext>
              </c:extLst>
            </c:dLbl>
            <c:dLbl>
              <c:idx val="3"/>
              <c:layout>
                <c:manualLayout>
                  <c:x val="1.45833333333334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C0-4BFB-9785-935B4DAB82B4}"/>
                </c:ext>
              </c:extLst>
            </c:dLbl>
            <c:dLbl>
              <c:idx val="4"/>
              <c:layout>
                <c:manualLayout>
                  <c:x val="1.249999999999984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C0-4BFB-9785-935B4DAB82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Arkusz1!$C$2:$C$6</c:f>
              <c:numCache>
                <c:formatCode>#,##0</c:formatCode>
                <c:ptCount val="5"/>
                <c:pt idx="0">
                  <c:v>9095641</c:v>
                </c:pt>
                <c:pt idx="1">
                  <c:v>9197582</c:v>
                </c:pt>
                <c:pt idx="2">
                  <c:v>9867559</c:v>
                </c:pt>
                <c:pt idx="3">
                  <c:v>10273681</c:v>
                </c:pt>
                <c:pt idx="4">
                  <c:v>10272581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3B-4755-A00D-5EA986702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4352752"/>
        <c:axId val="424362920"/>
        <c:axId val="0"/>
      </c:bar3DChart>
      <c:catAx>
        <c:axId val="42435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24362920"/>
        <c:crosses val="autoZero"/>
        <c:auto val="1"/>
        <c:lblAlgn val="ctr"/>
        <c:lblOffset val="100"/>
        <c:noMultiLvlLbl val="0"/>
      </c:catAx>
      <c:valAx>
        <c:axId val="424362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2435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73572834645669"/>
          <c:y val="1.818443085675743E-2"/>
          <c:w val="0.83919201202664306"/>
          <c:h val="0.859003651079927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Arkusz2!$C$4</c:f>
              <c:strCache>
                <c:ptCount val="1"/>
                <c:pt idx="0">
                  <c:v>wysokość podatku w zł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Arkusz2!$D$3:$H$3</c:f>
              <c:strCache>
                <c:ptCount val="5"/>
                <c:pt idx="0">
                  <c:v>rok 2012
liczba podatników 
9 026</c:v>
                </c:pt>
                <c:pt idx="1">
                  <c:v>rok 2013
liczba podatników 
9 155</c:v>
                </c:pt>
                <c:pt idx="2">
                  <c:v>rok 2014
liczba podatników 
9 449</c:v>
                </c:pt>
                <c:pt idx="3">
                  <c:v>rok 2015
liczba podatników 
9 692</c:v>
                </c:pt>
                <c:pt idx="4">
                  <c:v>rok 2016
liczba podatników 
10 363</c:v>
                </c:pt>
              </c:strCache>
            </c:strRef>
          </c:cat>
          <c:val>
            <c:numRef>
              <c:f>Arkusz2!$D$4:$H$4</c:f>
              <c:numCache>
                <c:formatCode>#,##0.00\ [$zł-415]</c:formatCode>
                <c:ptCount val="5"/>
                <c:pt idx="0">
                  <c:v>10147214.109999999</c:v>
                </c:pt>
                <c:pt idx="1">
                  <c:v>11667928.9</c:v>
                </c:pt>
                <c:pt idx="2">
                  <c:v>12279156.34</c:v>
                </c:pt>
                <c:pt idx="3">
                  <c:v>12687791.539999999</c:v>
                </c:pt>
                <c:pt idx="4">
                  <c:v>12818992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F-478D-88D9-04CD42EACC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154173424"/>
        <c:axId val="154173816"/>
      </c:barChart>
      <c:catAx>
        <c:axId val="15417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4173816"/>
        <c:crosses val="autoZero"/>
        <c:auto val="1"/>
        <c:lblAlgn val="ctr"/>
        <c:lblOffset val="100"/>
        <c:noMultiLvlLbl val="0"/>
      </c:catAx>
      <c:valAx>
        <c:axId val="15417381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\ [$zł-415]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417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3967747109835392E-2"/>
          <c:y val="0.13833062314254407"/>
          <c:w val="0.98603225289016461"/>
          <c:h val="0.783335269696167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wydane decyzje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6F6-4140-841D-308A79A678E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6F6-4140-841D-308A79A678E2}"/>
                </c:ext>
              </c:extLst>
            </c:dLbl>
            <c:dLbl>
              <c:idx val="2"/>
              <c:layout>
                <c:manualLayout>
                  <c:x val="-2.148884170743985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F6-4140-841D-308A79A678E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6F6-4140-841D-308A79A678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Arkusz1!$B$2:$B$5</c:f>
              <c:numCache>
                <c:formatCode>#,##0</c:formatCode>
                <c:ptCount val="4"/>
                <c:pt idx="0">
                  <c:v>15468</c:v>
                </c:pt>
                <c:pt idx="1">
                  <c:v>16858</c:v>
                </c:pt>
                <c:pt idx="2">
                  <c:v>17150</c:v>
                </c:pt>
                <c:pt idx="3">
                  <c:v>17198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9A-43CD-92E4-C886B5D21865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zaskarżone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6699787683475792E-3"/>
                  <c:y val="-1.9190139189789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23-4C4F-B823-D9AD2BD24364}"/>
                </c:ext>
              </c:extLst>
            </c:dLbl>
            <c:dLbl>
              <c:idx val="1"/>
              <c:layout>
                <c:manualLayout>
                  <c:x val="1.7191073365951253E-2"/>
                  <c:y val="-8.52895075101792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23-4C4F-B823-D9AD2BD24364}"/>
                </c:ext>
              </c:extLst>
            </c:dLbl>
            <c:dLbl>
              <c:idx val="2"/>
              <c:layout>
                <c:manualLayout>
                  <c:x val="1.0744420853719532E-2"/>
                  <c:y val="-1.2793426126526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23-4C4F-B823-D9AD2BD24364}"/>
                </c:ext>
              </c:extLst>
            </c:dLbl>
            <c:dLbl>
              <c:idx val="3"/>
              <c:layout>
                <c:manualLayout>
                  <c:x val="8.5955366829756265E-3"/>
                  <c:y val="-1.39835148673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DD-4804-95C5-D4996241AC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Arkusz1!$C$2:$C$5</c:f>
              <c:numCache>
                <c:formatCode>#,##0</c:formatCode>
                <c:ptCount val="4"/>
                <c:pt idx="0">
                  <c:v>19</c:v>
                </c:pt>
                <c:pt idx="1">
                  <c:v>29</c:v>
                </c:pt>
                <c:pt idx="2">
                  <c:v>25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9A-43CD-92E4-C886B5D21865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uchylone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8265515451323204E-2"/>
                  <c:y val="-1.4925663814281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23-4C4F-B823-D9AD2BD24364}"/>
                </c:ext>
              </c:extLst>
            </c:dLbl>
            <c:dLbl>
              <c:idx val="1"/>
              <c:layout>
                <c:manualLayout>
                  <c:x val="1.5042189195207266E-2"/>
                  <c:y val="-1.0661188438772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23-4C4F-B823-D9AD2BD24364}"/>
                </c:ext>
              </c:extLst>
            </c:dLbl>
            <c:dLbl>
              <c:idx val="2"/>
              <c:layout>
                <c:manualLayout>
                  <c:x val="8.5955366829756265E-3"/>
                  <c:y val="-1.492566381428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23-4C4F-B823-D9AD2BD24364}"/>
                </c:ext>
              </c:extLst>
            </c:dLbl>
            <c:dLbl>
              <c:idx val="3"/>
              <c:layout>
                <c:manualLayout>
                  <c:x val="8.5955366829754687E-3"/>
                  <c:y val="-1.9976449810506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DD-4804-95C5-D4996241AC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Arkusz1!$D$2:$D$5</c:f>
              <c:numCache>
                <c:formatCode>#,##0</c:formatCode>
                <c:ptCount val="4"/>
                <c:pt idx="0">
                  <c:v>7</c:v>
                </c:pt>
                <c:pt idx="1">
                  <c:v>13</c:v>
                </c:pt>
                <c:pt idx="2">
                  <c:v>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9A-43CD-92E4-C886B5D218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44"/>
        <c:shape val="box"/>
        <c:axId val="154174600"/>
        <c:axId val="154174992"/>
        <c:axId val="0"/>
      </c:bar3DChart>
      <c:catAx>
        <c:axId val="154174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4174992"/>
        <c:crosses val="autoZero"/>
        <c:auto val="1"/>
        <c:lblAlgn val="ctr"/>
        <c:lblOffset val="100"/>
        <c:noMultiLvlLbl val="0"/>
      </c:catAx>
      <c:valAx>
        <c:axId val="15417499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54174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268107310199383"/>
          <c:y val="0"/>
          <c:w val="0.55529789625931714"/>
          <c:h val="7.46326842824197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222351195673293E-2"/>
          <c:y val="3.2015897907491805E-2"/>
          <c:w val="0.89119430774278219"/>
          <c:h val="0.83710746781784173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PIT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Arkusz1!$B$2:$B$6</c:f>
              <c:numCache>
                <c:formatCode>#,##0</c:formatCode>
                <c:ptCount val="5"/>
                <c:pt idx="0">
                  <c:v>8683541</c:v>
                </c:pt>
                <c:pt idx="1">
                  <c:v>9532736</c:v>
                </c:pt>
                <c:pt idx="2">
                  <c:v>10861809</c:v>
                </c:pt>
                <c:pt idx="3">
                  <c:v>12198869</c:v>
                </c:pt>
                <c:pt idx="4">
                  <c:v>12877644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C8-460D-986B-355CA08F16E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CIT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Arkusz1!$C$2:$C$6</c:f>
              <c:numCache>
                <c:formatCode>#,##0</c:formatCode>
                <c:ptCount val="5"/>
                <c:pt idx="0">
                  <c:v>266264.58</c:v>
                </c:pt>
                <c:pt idx="1">
                  <c:v>266328.44</c:v>
                </c:pt>
                <c:pt idx="2">
                  <c:v>176926.81</c:v>
                </c:pt>
                <c:pt idx="3">
                  <c:v>316352.53000000003</c:v>
                </c:pt>
                <c:pt idx="4">
                  <c:v>311326.63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C8-460D-986B-355CA08F16E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24645232"/>
        <c:axId val="524646216"/>
      </c:lineChart>
      <c:catAx>
        <c:axId val="52464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4646216"/>
        <c:crosses val="autoZero"/>
        <c:auto val="1"/>
        <c:lblAlgn val="ctr"/>
        <c:lblOffset val="100"/>
        <c:noMultiLvlLbl val="0"/>
      </c:catAx>
      <c:valAx>
        <c:axId val="524646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2464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85323702505413E-2"/>
          <c:y val="0.12286087207496674"/>
          <c:w val="0.92531466880533919"/>
          <c:h val="0.569810872599987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Arkusz1!$A$4</c:f>
              <c:strCache>
                <c:ptCount val="1"/>
                <c:pt idx="0">
                  <c:v>STALI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Arkusz1!$B$3:$M$3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Arkusz1!$B$4:$M$4</c:f>
              <c:numCache>
                <c:formatCode>#,##0</c:formatCode>
                <c:ptCount val="12"/>
                <c:pt idx="0">
                  <c:v>13276</c:v>
                </c:pt>
                <c:pt idx="1">
                  <c:v>13282</c:v>
                </c:pt>
                <c:pt idx="2">
                  <c:v>13289</c:v>
                </c:pt>
                <c:pt idx="3">
                  <c:v>13289</c:v>
                </c:pt>
                <c:pt idx="4">
                  <c:v>13299</c:v>
                </c:pt>
                <c:pt idx="5">
                  <c:v>13328</c:v>
                </c:pt>
                <c:pt idx="6">
                  <c:v>13330</c:v>
                </c:pt>
                <c:pt idx="7">
                  <c:v>13354</c:v>
                </c:pt>
                <c:pt idx="8">
                  <c:v>13416</c:v>
                </c:pt>
                <c:pt idx="9">
                  <c:v>13395</c:v>
                </c:pt>
                <c:pt idx="10">
                  <c:v>13405</c:v>
                </c:pt>
                <c:pt idx="11">
                  <c:v>13404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90-4739-8AD7-DAE7D5986E7A}"/>
            </c:ext>
          </c:extLst>
        </c:ser>
        <c:ser>
          <c:idx val="1"/>
          <c:order val="1"/>
          <c:tx>
            <c:strRef>
              <c:f>Arkusz1!$A$5</c:f>
              <c:strCache>
                <c:ptCount val="1"/>
                <c:pt idx="0">
                  <c:v>SEZONOWI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1.1587761516751845E-2"/>
                  <c:y val="3.8635005360379052E-3"/>
                </c:manualLayout>
              </c:layout>
              <c:tx>
                <c:rich>
                  <a:bodyPr/>
                  <a:lstStyle/>
                  <a:p>
                    <a:fld id="{E9973C3C-2685-4B56-B465-9732D8DE6783}" type="VALUE">
                      <a:rPr lang="en-US" b="1"/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297-4919-93F8-081ED39A8B2E}"/>
                </c:ext>
              </c:extLst>
            </c:dLbl>
            <c:dLbl>
              <c:idx val="5"/>
              <c:layout>
                <c:manualLayout>
                  <c:x val="1.4734298255841946E-2"/>
                  <c:y val="-6.5338483354892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97-4919-93F8-081ED39A8B2E}"/>
                </c:ext>
              </c:extLst>
            </c:dLbl>
            <c:dLbl>
              <c:idx val="6"/>
              <c:layout>
                <c:manualLayout>
                  <c:x val="1.3541665555965752E-2"/>
                  <c:y val="-7.383881112766474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97-4919-93F8-081ED39A8B2E}"/>
                </c:ext>
              </c:extLst>
            </c:dLbl>
            <c:dLbl>
              <c:idx val="7"/>
              <c:layout>
                <c:manualLayout>
                  <c:x val="1.1576948629590101E-2"/>
                  <c:y val="-1.0889747225815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97-4919-93F8-081ED39A8B2E}"/>
                </c:ext>
              </c:extLst>
            </c:dLbl>
            <c:dLbl>
              <c:idx val="8"/>
              <c:layout>
                <c:manualLayout>
                  <c:x val="1.0524498754172818E-2"/>
                  <c:y val="-8.7117977806523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97-4919-93F8-081ED39A8B2E}"/>
                </c:ext>
              </c:extLst>
            </c:dLbl>
            <c:dLbl>
              <c:idx val="9"/>
              <c:layout>
                <c:manualLayout>
                  <c:x val="1.1458332393509482E-2"/>
                  <c:y val="-1.6110472171617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97-4919-93F8-081ED39A8B2E}"/>
                </c:ext>
              </c:extLst>
            </c:dLbl>
            <c:dLbl>
              <c:idx val="10"/>
              <c:layout>
                <c:manualLayout>
                  <c:x val="8.333332649825078E-3"/>
                  <c:y val="-4.02761804290428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297-4919-93F8-081ED39A8B2E}"/>
                </c:ext>
              </c:extLst>
            </c:dLbl>
            <c:dLbl>
              <c:idx val="11"/>
              <c:layout>
                <c:manualLayout>
                  <c:x val="9.3749992310532132E-3"/>
                  <c:y val="-4.02761804290435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97-4919-93F8-081ED39A8B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Arkusz1!$B$3:$M$3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Arkusz1!$B$5:$M$5</c:f>
              <c:numCache>
                <c:formatCode>#,##0</c:formatCode>
                <c:ptCount val="12"/>
                <c:pt idx="0">
                  <c:v>126</c:v>
                </c:pt>
                <c:pt idx="1">
                  <c:v>119</c:v>
                </c:pt>
                <c:pt idx="2">
                  <c:v>149</c:v>
                </c:pt>
                <c:pt idx="3">
                  <c:v>397</c:v>
                </c:pt>
                <c:pt idx="4">
                  <c:v>1510</c:v>
                </c:pt>
                <c:pt idx="5">
                  <c:v>2352</c:v>
                </c:pt>
                <c:pt idx="6">
                  <c:v>3348</c:v>
                </c:pt>
                <c:pt idx="7">
                  <c:v>3327</c:v>
                </c:pt>
                <c:pt idx="8">
                  <c:v>1998</c:v>
                </c:pt>
                <c:pt idx="9">
                  <c:v>717</c:v>
                </c:pt>
                <c:pt idx="10">
                  <c:v>233</c:v>
                </c:pt>
                <c:pt idx="11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90-4739-8AD7-DAE7D5986E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176952"/>
        <c:axId val="154177344"/>
      </c:barChart>
      <c:catAx>
        <c:axId val="154176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4177344"/>
        <c:crosses val="autoZero"/>
        <c:auto val="1"/>
        <c:lblAlgn val="ctr"/>
        <c:lblOffset val="100"/>
        <c:noMultiLvlLbl val="0"/>
      </c:catAx>
      <c:valAx>
        <c:axId val="15417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4176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395833333333333"/>
          <c:y val="9.4556317027574124E-2"/>
          <c:w val="0.82604166666666667"/>
          <c:h val="0.90544368297242583"/>
        </c:manualLayout>
      </c:layout>
      <c:pie3DChart>
        <c:varyColors val="1"/>
        <c:ser>
          <c:idx val="0"/>
          <c:order val="0"/>
          <c:explosion val="18"/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FBF-40D2-BA87-E330601368C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FBF-40D2-BA87-E330601368C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FBF-40D2-BA87-E330601368C5}"/>
              </c:ext>
            </c:extLst>
          </c:dPt>
          <c:dPt>
            <c:idx val="3"/>
            <c:bubble3D val="0"/>
            <c:explosion val="14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FBF-40D2-BA87-E330601368C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FBF-40D2-BA87-E330601368C5}"/>
              </c:ext>
            </c:extLst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FBF-40D2-BA87-E330601368C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FBF-40D2-BA87-E330601368C5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FBF-40D2-BA87-E330601368C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FBF-40D2-BA87-E330601368C5}"/>
              </c:ext>
            </c:extLst>
          </c:dPt>
          <c:dLbls>
            <c:dLbl>
              <c:idx val="0"/>
              <c:layout>
                <c:manualLayout>
                  <c:x val="-0.15780150918635172"/>
                  <c:y val="8.36642855410383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BF-40D2-BA87-E330601368C5}"/>
                </c:ext>
              </c:extLst>
            </c:dLbl>
            <c:dLbl>
              <c:idx val="1"/>
              <c:layout>
                <c:manualLayout>
                  <c:x val="-0.13409292979002624"/>
                  <c:y val="-0.3074377231291449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BF-40D2-BA87-E330601368C5}"/>
                </c:ext>
              </c:extLst>
            </c:dLbl>
            <c:dLbl>
              <c:idx val="2"/>
              <c:layout>
                <c:manualLayout>
                  <c:x val="0.16229773622047244"/>
                  <c:y val="-0.2944171541153553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BF-40D2-BA87-E330601368C5}"/>
                </c:ext>
              </c:extLst>
            </c:dLbl>
            <c:dLbl>
              <c:idx val="3"/>
              <c:layout>
                <c:manualLayout>
                  <c:x val="0.14687500000000001"/>
                  <c:y val="-0.1299001126064017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BF-40D2-BA87-E330601368C5}"/>
                </c:ext>
              </c:extLst>
            </c:dLbl>
            <c:dLbl>
              <c:idx val="4"/>
              <c:layout>
                <c:manualLayout>
                  <c:x val="0.12566937335958006"/>
                  <c:y val="6.68377468276247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BF-40D2-BA87-E330601368C5}"/>
                </c:ext>
              </c:extLst>
            </c:dLbl>
            <c:dLbl>
              <c:idx val="5"/>
              <c:layout>
                <c:manualLayout>
                  <c:x val="3.3055282152230969E-2"/>
                  <c:y val="6.185395958497671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052083333333331E-2"/>
                      <c:h val="6.55602844373750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FBF-40D2-BA87-E330601368C5}"/>
                </c:ext>
              </c:extLst>
            </c:dLbl>
            <c:dLbl>
              <c:idx val="6"/>
              <c:layout>
                <c:manualLayout>
                  <c:x val="2.4070127952755829E-2"/>
                  <c:y val="-1.32675955420285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FBF-40D2-BA87-E330601368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Arkusz6!$J$7:$J$15</c:f>
              <c:strCache>
                <c:ptCount val="9"/>
                <c:pt idx="0">
                  <c:v>oświata</c:v>
                </c:pt>
                <c:pt idx="1">
                  <c:v>opieka społeczna</c:v>
                </c:pt>
                <c:pt idx="2">
                  <c:v>inwestycje</c:v>
                </c:pt>
                <c:pt idx="3">
                  <c:v>gospodarka komunalna i transport</c:v>
                </c:pt>
                <c:pt idx="4">
                  <c:v>administracja publiczna</c:v>
                </c:pt>
                <c:pt idx="5">
                  <c:v>sport</c:v>
                </c:pt>
                <c:pt idx="6">
                  <c:v>inne wydatki związane z działalnością gminy</c:v>
                </c:pt>
                <c:pt idx="7">
                  <c:v>kultura</c:v>
                </c:pt>
                <c:pt idx="8">
                  <c:v>bezpieczeństwo</c:v>
                </c:pt>
              </c:strCache>
            </c:strRef>
          </c:cat>
          <c:val>
            <c:numRef>
              <c:f>Arkusz6!$K$7:$K$15</c:f>
              <c:numCache>
                <c:formatCode>0.00%</c:formatCode>
                <c:ptCount val="9"/>
                <c:pt idx="0">
                  <c:v>0.28999999999999998</c:v>
                </c:pt>
                <c:pt idx="1">
                  <c:v>0.24</c:v>
                </c:pt>
                <c:pt idx="2">
                  <c:v>0.15</c:v>
                </c:pt>
                <c:pt idx="3">
                  <c:v>0.13</c:v>
                </c:pt>
                <c:pt idx="4">
                  <c:v>0.1</c:v>
                </c:pt>
                <c:pt idx="5">
                  <c:v>0.03</c:v>
                </c:pt>
                <c:pt idx="6">
                  <c:v>0.03</c:v>
                </c:pt>
                <c:pt idx="7">
                  <c:v>0.02</c:v>
                </c:pt>
                <c:pt idx="8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1FBF-40D2-BA87-E330601368C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"/>
          <c:w val="0.19674983595800524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0.04698</cdr:x>
      <cdr:y>0.91443</cdr:y>
    </cdr:from>
    <cdr:to>
      <cdr:x>0.58599</cdr:x>
      <cdr:y>0.96985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F745053F-9660-4509-B53B-BCEC7489BB34}"/>
            </a:ext>
          </a:extLst>
        </cdr:cNvPr>
        <cdr:cNvSpPr txBox="1"/>
      </cdr:nvSpPr>
      <cdr:spPr>
        <a:xfrm xmlns:a="http://schemas.openxmlformats.org/drawingml/2006/main">
          <a:off x="572756" y="5637443"/>
          <a:ext cx="6571622" cy="3416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0.02308</cdr:x>
      <cdr:y>0.86553</cdr:y>
    </cdr:from>
    <cdr:to>
      <cdr:x>0.04398</cdr:x>
      <cdr:y>0.90806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8ED9321E-24D6-45A5-8181-1EC8A417A4B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81354" y="5335990"/>
          <a:ext cx="254871" cy="26215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0.04286</cdr:x>
      <cdr:y>0.85412</cdr:y>
    </cdr:from>
    <cdr:to>
      <cdr:x>0.30659</cdr:x>
      <cdr:y>0.9128</cdr:y>
    </cdr:to>
    <cdr:sp macro="" textlink="">
      <cdr:nvSpPr>
        <cdr:cNvPr id="4" name="pole tekstowe 3">
          <a:extLst xmlns:a="http://schemas.openxmlformats.org/drawingml/2006/main">
            <a:ext uri="{FF2B5EF4-FFF2-40B4-BE49-F238E27FC236}">
              <a16:creationId xmlns:a16="http://schemas.microsoft.com/office/drawing/2014/main" id="{DC66420D-2CED-431D-B295-7297057AFC6B}"/>
            </a:ext>
          </a:extLst>
        </cdr:cNvPr>
        <cdr:cNvSpPr txBox="1"/>
      </cdr:nvSpPr>
      <cdr:spPr>
        <a:xfrm xmlns:a="http://schemas.openxmlformats.org/drawingml/2006/main">
          <a:off x="522514" y="5265655"/>
          <a:ext cx="3215473" cy="3617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800" dirty="0">
              <a:latin typeface="Arial" panose="020B0604020202020204" pitchFamily="34" charset="0"/>
              <a:cs typeface="Arial" panose="020B0604020202020204" pitchFamily="34" charset="0"/>
            </a:rPr>
            <a:t>powierzchnia budynków w m² </a:t>
          </a:r>
        </a:p>
      </cdr:txBody>
    </cdr:sp>
  </cdr:relSizeAnchor>
  <cdr:relSizeAnchor xmlns:cdr="http://schemas.openxmlformats.org/drawingml/2006/chartDrawing">
    <cdr:from>
      <cdr:x>0.02225</cdr:x>
      <cdr:y>0.92747</cdr:y>
    </cdr:from>
    <cdr:to>
      <cdr:x>0.04306</cdr:x>
      <cdr:y>0.96862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15590994-F429-4254-8D55-F9F6BDDDDE7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271306" y="5717830"/>
          <a:ext cx="253678" cy="25367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0.04289</cdr:x>
      <cdr:y>0.91452</cdr:y>
    </cdr:from>
    <cdr:to>
      <cdr:x>0.30662</cdr:x>
      <cdr:y>0.9732</cdr:y>
    </cdr:to>
    <cdr:sp macro="" textlink="">
      <cdr:nvSpPr>
        <cdr:cNvPr id="6" name="pole tekstowe 1">
          <a:extLst xmlns:a="http://schemas.openxmlformats.org/drawingml/2006/main">
            <a:ext uri="{FF2B5EF4-FFF2-40B4-BE49-F238E27FC236}">
              <a16:creationId xmlns:a16="http://schemas.microsoft.com/office/drawing/2014/main" id="{B93A2240-B52A-468A-87EC-1ACF2AD6EE94}"/>
            </a:ext>
          </a:extLst>
        </cdr:cNvPr>
        <cdr:cNvSpPr txBox="1"/>
      </cdr:nvSpPr>
      <cdr:spPr>
        <a:xfrm xmlns:a="http://schemas.openxmlformats.org/drawingml/2006/main">
          <a:off x="522856" y="5638002"/>
          <a:ext cx="3215473" cy="3617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800" dirty="0">
              <a:latin typeface="Arial" panose="020B0604020202020204" pitchFamily="34" charset="0"/>
              <a:cs typeface="Arial" panose="020B0604020202020204" pitchFamily="34" charset="0"/>
            </a:rPr>
            <a:t>powierzchnia gruntów w m²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A8BD4-2FF1-4749-A8AD-0476637FB477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C03FC-CEA9-46D2-98BC-4C5261CBA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310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2653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2617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0392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317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3122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670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167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82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130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2642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3637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7003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161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C03FC-CEA9-46D2-98BC-4C5261CBA4A5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165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1E19-E01A-48D7-AB25-933593C31E1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DF3-8564-4A44-A976-2587392EFF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878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1E19-E01A-48D7-AB25-933593C31E1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DF3-8564-4A44-A976-2587392EFF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90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1E19-E01A-48D7-AB25-933593C31E1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DF3-8564-4A44-A976-2587392EFF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909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099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417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247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42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30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346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433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795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1E19-E01A-48D7-AB25-933593C31E1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DF3-8564-4A44-A976-2587392EFF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629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931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157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886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141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46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968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205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5F1C-1303-4FBA-88B4-E6FD33156CB1}" type="datetimeFigureOut">
              <a:rPr lang="pl-PL" smtClean="0"/>
              <a:pPr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FBDE-7CE3-4DE0-A06D-D4FA37DBD5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16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5F1C-1303-4FBA-88B4-E6FD33156CB1}" type="datetimeFigureOut">
              <a:rPr lang="pl-PL" smtClean="0"/>
              <a:pPr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FBDE-7CE3-4DE0-A06D-D4FA37DBD5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106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1E19-E01A-48D7-AB25-933593C31E1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DF3-8564-4A44-A976-2587392EFF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842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5F1C-1303-4FBA-88B4-E6FD33156CB1}" type="datetimeFigureOut">
              <a:rPr lang="pl-PL" smtClean="0"/>
              <a:pPr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FBDE-7CE3-4DE0-A06D-D4FA37DBD5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500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5F1C-1303-4FBA-88B4-E6FD33156CB1}" type="datetimeFigureOut">
              <a:rPr lang="pl-PL" smtClean="0"/>
              <a:pPr/>
              <a:t>28.06.2017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FBDE-7CE3-4DE0-A06D-D4FA37DBD5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97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5F1C-1303-4FBA-88B4-E6FD33156CB1}" type="datetimeFigureOut">
              <a:rPr lang="pl-PL" smtClean="0"/>
              <a:pPr/>
              <a:t>28.06.2017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FBDE-7CE3-4DE0-A06D-D4FA37DBD5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52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5F1C-1303-4FBA-88B4-E6FD33156CB1}" type="datetimeFigureOut">
              <a:rPr lang="pl-PL" smtClean="0"/>
              <a:pPr/>
              <a:t>28.06.2017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FBDE-7CE3-4DE0-A06D-D4FA37DBD5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3561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5F1C-1303-4FBA-88B4-E6FD33156CB1}" type="datetimeFigureOut">
              <a:rPr lang="pl-PL" smtClean="0"/>
              <a:pPr/>
              <a:t>28.06.2017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FBDE-7CE3-4DE0-A06D-D4FA37DBD5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943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5F1C-1303-4FBA-88B4-E6FD33156CB1}" type="datetimeFigureOut">
              <a:rPr lang="pl-PL" smtClean="0"/>
              <a:pPr/>
              <a:t>28.06.2017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FBDE-7CE3-4DE0-A06D-D4FA37DBD5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394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5F1C-1303-4FBA-88B4-E6FD33156CB1}" type="datetimeFigureOut">
              <a:rPr lang="pl-PL" smtClean="0"/>
              <a:pPr/>
              <a:t>28.06.2017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FBDE-7CE3-4DE0-A06D-D4FA37DBD5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16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5F1C-1303-4FBA-88B4-E6FD33156CB1}" type="datetimeFigureOut">
              <a:rPr lang="pl-PL" smtClean="0"/>
              <a:pPr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FBDE-7CE3-4DE0-A06D-D4FA37DBD5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45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5F1C-1303-4FBA-88B4-E6FD33156CB1}" type="datetimeFigureOut">
              <a:rPr lang="pl-PL" smtClean="0"/>
              <a:pPr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CFBDE-7CE3-4DE0-A06D-D4FA37DBD5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820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0825" y="1894284"/>
            <a:ext cx="11941175" cy="3256992"/>
          </a:xfrm>
          <a:prstGeom prst="rect">
            <a:avLst/>
          </a:prstGeom>
          <a:ln>
            <a:noFill/>
          </a:ln>
          <a:effectLst>
            <a:outerShdw blurRad="190500" dist="63500" dir="15600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8326" y="1753293"/>
            <a:ext cx="10109597" cy="1927753"/>
          </a:xfrm>
        </p:spPr>
        <p:txBody>
          <a:bodyPr lIns="0" tIns="0" rIns="0" bIns="0" anchor="b"/>
          <a:lstStyle>
            <a:lvl1pPr algn="ctr">
              <a:defRPr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8326" y="3721252"/>
            <a:ext cx="10109597" cy="1377404"/>
          </a:xfr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exagon 9"/>
          <p:cNvSpPr/>
          <p:nvPr userDrawn="1"/>
        </p:nvSpPr>
        <p:spPr>
          <a:xfrm rot="16200000">
            <a:off x="-681178" y="2559501"/>
            <a:ext cx="3260786" cy="1920197"/>
          </a:xfrm>
          <a:custGeom>
            <a:avLst/>
            <a:gdLst>
              <a:gd name="connsiteX0" fmla="*/ 0 w 1583473"/>
              <a:gd name="connsiteY0" fmla="*/ 674649 h 1349298"/>
              <a:gd name="connsiteX1" fmla="*/ 337325 w 1583473"/>
              <a:gd name="connsiteY1" fmla="*/ 0 h 1349298"/>
              <a:gd name="connsiteX2" fmla="*/ 1246149 w 1583473"/>
              <a:gd name="connsiteY2" fmla="*/ 0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467202 w 1583473"/>
              <a:gd name="connsiteY1" fmla="*/ 448091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80366 w 1583473"/>
              <a:gd name="connsiteY1" fmla="*/ 54096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77202 w 1583473"/>
              <a:gd name="connsiteY0" fmla="*/ 11234 h 818841"/>
              <a:gd name="connsiteX1" fmla="*/ 1495724 w 1583473"/>
              <a:gd name="connsiteY1" fmla="*/ 22409 h 818841"/>
              <a:gd name="connsiteX2" fmla="*/ 1583473 w 1583473"/>
              <a:gd name="connsiteY2" fmla="*/ 144192 h 818841"/>
              <a:gd name="connsiteX3" fmla="*/ 1246149 w 1583473"/>
              <a:gd name="connsiteY3" fmla="*/ 818841 h 818841"/>
              <a:gd name="connsiteX4" fmla="*/ 337325 w 1583473"/>
              <a:gd name="connsiteY4" fmla="*/ 818841 h 818841"/>
              <a:gd name="connsiteX5" fmla="*/ 0 w 1583473"/>
              <a:gd name="connsiteY5" fmla="*/ 144192 h 818841"/>
              <a:gd name="connsiteX6" fmla="*/ 77202 w 1583473"/>
              <a:gd name="connsiteY6" fmla="*/ 11234 h 818841"/>
              <a:gd name="connsiteX0" fmla="*/ 77202 w 1583473"/>
              <a:gd name="connsiteY0" fmla="*/ 13990 h 821597"/>
              <a:gd name="connsiteX1" fmla="*/ 1495724 w 1583473"/>
              <a:gd name="connsiteY1" fmla="*/ 18021 h 821597"/>
              <a:gd name="connsiteX2" fmla="*/ 1583473 w 1583473"/>
              <a:gd name="connsiteY2" fmla="*/ 146948 h 821597"/>
              <a:gd name="connsiteX3" fmla="*/ 1246149 w 1583473"/>
              <a:gd name="connsiteY3" fmla="*/ 821597 h 821597"/>
              <a:gd name="connsiteX4" fmla="*/ 337325 w 1583473"/>
              <a:gd name="connsiteY4" fmla="*/ 821597 h 821597"/>
              <a:gd name="connsiteX5" fmla="*/ 0 w 1583473"/>
              <a:gd name="connsiteY5" fmla="*/ 146948 h 821597"/>
              <a:gd name="connsiteX6" fmla="*/ 77202 w 1583473"/>
              <a:gd name="connsiteY6" fmla="*/ 13990 h 821597"/>
              <a:gd name="connsiteX0" fmla="*/ 77202 w 1583473"/>
              <a:gd name="connsiteY0" fmla="*/ 7184 h 814791"/>
              <a:gd name="connsiteX1" fmla="*/ 1495724 w 1583473"/>
              <a:gd name="connsiteY1" fmla="*/ 11215 h 814791"/>
              <a:gd name="connsiteX2" fmla="*/ 1583473 w 1583473"/>
              <a:gd name="connsiteY2" fmla="*/ 140142 h 814791"/>
              <a:gd name="connsiteX3" fmla="*/ 1246149 w 1583473"/>
              <a:gd name="connsiteY3" fmla="*/ 814791 h 814791"/>
              <a:gd name="connsiteX4" fmla="*/ 337325 w 1583473"/>
              <a:gd name="connsiteY4" fmla="*/ 814791 h 814791"/>
              <a:gd name="connsiteX5" fmla="*/ 0 w 1583473"/>
              <a:gd name="connsiteY5" fmla="*/ 140142 h 814791"/>
              <a:gd name="connsiteX6" fmla="*/ 77202 w 1583473"/>
              <a:gd name="connsiteY6" fmla="*/ 7184 h 814791"/>
              <a:gd name="connsiteX0" fmla="*/ 77202 w 1583473"/>
              <a:gd name="connsiteY0" fmla="*/ 9572 h 817179"/>
              <a:gd name="connsiteX1" fmla="*/ 1495724 w 1583473"/>
              <a:gd name="connsiteY1" fmla="*/ 13603 h 817179"/>
              <a:gd name="connsiteX2" fmla="*/ 1583473 w 1583473"/>
              <a:gd name="connsiteY2" fmla="*/ 142530 h 817179"/>
              <a:gd name="connsiteX3" fmla="*/ 1246149 w 1583473"/>
              <a:gd name="connsiteY3" fmla="*/ 817179 h 817179"/>
              <a:gd name="connsiteX4" fmla="*/ 337325 w 1583473"/>
              <a:gd name="connsiteY4" fmla="*/ 817179 h 817179"/>
              <a:gd name="connsiteX5" fmla="*/ 0 w 1583473"/>
              <a:gd name="connsiteY5" fmla="*/ 142530 h 817179"/>
              <a:gd name="connsiteX6" fmla="*/ 77202 w 1583473"/>
              <a:gd name="connsiteY6" fmla="*/ 9572 h 817179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11036 h 818643"/>
              <a:gd name="connsiteX1" fmla="*/ 1491337 w 1583473"/>
              <a:gd name="connsiteY1" fmla="*/ 10428 h 818643"/>
              <a:gd name="connsiteX2" fmla="*/ 1583473 w 1583473"/>
              <a:gd name="connsiteY2" fmla="*/ 143994 h 818643"/>
              <a:gd name="connsiteX3" fmla="*/ 1246149 w 1583473"/>
              <a:gd name="connsiteY3" fmla="*/ 818643 h 818643"/>
              <a:gd name="connsiteX4" fmla="*/ 337325 w 1583473"/>
              <a:gd name="connsiteY4" fmla="*/ 818643 h 818643"/>
              <a:gd name="connsiteX5" fmla="*/ 0 w 1583473"/>
              <a:gd name="connsiteY5" fmla="*/ 143994 h 818643"/>
              <a:gd name="connsiteX6" fmla="*/ 77202 w 1583473"/>
              <a:gd name="connsiteY6" fmla="*/ 11036 h 818643"/>
              <a:gd name="connsiteX0" fmla="*/ 77202 w 1583473"/>
              <a:gd name="connsiteY0" fmla="*/ 4519 h 812126"/>
              <a:gd name="connsiteX1" fmla="*/ 1491337 w 1583473"/>
              <a:gd name="connsiteY1" fmla="*/ 3911 h 812126"/>
              <a:gd name="connsiteX2" fmla="*/ 1583473 w 1583473"/>
              <a:gd name="connsiteY2" fmla="*/ 137477 h 812126"/>
              <a:gd name="connsiteX3" fmla="*/ 1246149 w 1583473"/>
              <a:gd name="connsiteY3" fmla="*/ 812126 h 812126"/>
              <a:gd name="connsiteX4" fmla="*/ 337325 w 1583473"/>
              <a:gd name="connsiteY4" fmla="*/ 812126 h 812126"/>
              <a:gd name="connsiteX5" fmla="*/ 0 w 1583473"/>
              <a:gd name="connsiteY5" fmla="*/ 137477 h 812126"/>
              <a:gd name="connsiteX6" fmla="*/ 77202 w 1583473"/>
              <a:gd name="connsiteY6" fmla="*/ 4519 h 812126"/>
              <a:gd name="connsiteX0" fmla="*/ 79394 w 1583473"/>
              <a:gd name="connsiteY0" fmla="*/ 7751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79394 w 1583473"/>
              <a:gd name="connsiteY6" fmla="*/ 7751 h 808215"/>
              <a:gd name="connsiteX0" fmla="*/ 68425 w 1583473"/>
              <a:gd name="connsiteY0" fmla="*/ 10132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68425 w 1583473"/>
              <a:gd name="connsiteY6" fmla="*/ 10132 h 808215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8 h 798091"/>
              <a:gd name="connsiteX1" fmla="*/ 1514046 w 1583473"/>
              <a:gd name="connsiteY1" fmla="*/ 19245 h 798091"/>
              <a:gd name="connsiteX2" fmla="*/ 1583473 w 1583473"/>
              <a:gd name="connsiteY2" fmla="*/ 123442 h 798091"/>
              <a:gd name="connsiteX3" fmla="*/ 1246149 w 1583473"/>
              <a:gd name="connsiteY3" fmla="*/ 798091 h 798091"/>
              <a:gd name="connsiteX4" fmla="*/ 337325 w 1583473"/>
              <a:gd name="connsiteY4" fmla="*/ 798091 h 798091"/>
              <a:gd name="connsiteX5" fmla="*/ 0 w 1583473"/>
              <a:gd name="connsiteY5" fmla="*/ 123442 h 798091"/>
              <a:gd name="connsiteX6" fmla="*/ 68425 w 1583473"/>
              <a:gd name="connsiteY6" fmla="*/ 8 h 798091"/>
              <a:gd name="connsiteX0" fmla="*/ 70887 w 1583473"/>
              <a:gd name="connsiteY0" fmla="*/ 11 h 781426"/>
              <a:gd name="connsiteX1" fmla="*/ 1514046 w 1583473"/>
              <a:gd name="connsiteY1" fmla="*/ 2580 h 781426"/>
              <a:gd name="connsiteX2" fmla="*/ 1583473 w 1583473"/>
              <a:gd name="connsiteY2" fmla="*/ 106777 h 781426"/>
              <a:gd name="connsiteX3" fmla="*/ 1246149 w 1583473"/>
              <a:gd name="connsiteY3" fmla="*/ 781426 h 781426"/>
              <a:gd name="connsiteX4" fmla="*/ 337325 w 1583473"/>
              <a:gd name="connsiteY4" fmla="*/ 781426 h 781426"/>
              <a:gd name="connsiteX5" fmla="*/ 0 w 1583473"/>
              <a:gd name="connsiteY5" fmla="*/ 106777 h 781426"/>
              <a:gd name="connsiteX6" fmla="*/ 70887 w 1583473"/>
              <a:gd name="connsiteY6" fmla="*/ 11 h 781426"/>
              <a:gd name="connsiteX0" fmla="*/ 56108 w 1583473"/>
              <a:gd name="connsiteY0" fmla="*/ 11 h 781426"/>
              <a:gd name="connsiteX1" fmla="*/ 1514046 w 1583473"/>
              <a:gd name="connsiteY1" fmla="*/ 2580 h 781426"/>
              <a:gd name="connsiteX2" fmla="*/ 1583473 w 1583473"/>
              <a:gd name="connsiteY2" fmla="*/ 106777 h 781426"/>
              <a:gd name="connsiteX3" fmla="*/ 1246149 w 1583473"/>
              <a:gd name="connsiteY3" fmla="*/ 781426 h 781426"/>
              <a:gd name="connsiteX4" fmla="*/ 337325 w 1583473"/>
              <a:gd name="connsiteY4" fmla="*/ 781426 h 781426"/>
              <a:gd name="connsiteX5" fmla="*/ 0 w 1583473"/>
              <a:gd name="connsiteY5" fmla="*/ 106777 h 781426"/>
              <a:gd name="connsiteX6" fmla="*/ 56108 w 1583473"/>
              <a:gd name="connsiteY6" fmla="*/ 11 h 78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473" h="781426">
                <a:moveTo>
                  <a:pt x="56108" y="11"/>
                </a:moveTo>
                <a:lnTo>
                  <a:pt x="1514046" y="2580"/>
                </a:lnTo>
                <a:cubicBezTo>
                  <a:pt x="1557920" y="63471"/>
                  <a:pt x="1538137" y="40783"/>
                  <a:pt x="1583473" y="106777"/>
                </a:cubicBezTo>
                <a:lnTo>
                  <a:pt x="1246149" y="781426"/>
                </a:lnTo>
                <a:lnTo>
                  <a:pt x="337325" y="781426"/>
                </a:lnTo>
                <a:lnTo>
                  <a:pt x="0" y="106777"/>
                </a:lnTo>
                <a:cubicBezTo>
                  <a:pt x="25734" y="62458"/>
                  <a:pt x="54185" y="-914"/>
                  <a:pt x="56108" y="11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2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8400000" scaled="0"/>
          </a:gradFill>
          <a:ln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ACF4D067-4ADC-4E44-A8E1-EC6D134DA828}" type="datetimeFigureOut">
              <a:rPr lang="en-US" smtClean="0"/>
              <a:pPr/>
              <a:t>6/28/2017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1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1E19-E01A-48D7-AB25-933593C31E1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DF3-8564-4A44-A976-2587392EFF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421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36525" y="1"/>
            <a:ext cx="12055476" cy="1349298"/>
          </a:xfrm>
          <a:prstGeom prst="rect">
            <a:avLst/>
          </a:prstGeom>
          <a:ln>
            <a:noFill/>
          </a:ln>
          <a:effectLst>
            <a:outerShdw blurRad="101600" dist="63500" dir="36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  <p:sp>
        <p:nvSpPr>
          <p:cNvPr id="10" name="Hexagon 9"/>
          <p:cNvSpPr/>
          <p:nvPr userDrawn="1"/>
        </p:nvSpPr>
        <p:spPr>
          <a:xfrm rot="16200000">
            <a:off x="-235543" y="224529"/>
            <a:ext cx="1345725" cy="896659"/>
          </a:xfrm>
          <a:custGeom>
            <a:avLst/>
            <a:gdLst>
              <a:gd name="connsiteX0" fmla="*/ 0 w 1583473"/>
              <a:gd name="connsiteY0" fmla="*/ 674649 h 1349298"/>
              <a:gd name="connsiteX1" fmla="*/ 337325 w 1583473"/>
              <a:gd name="connsiteY1" fmla="*/ 0 h 1349298"/>
              <a:gd name="connsiteX2" fmla="*/ 1246149 w 1583473"/>
              <a:gd name="connsiteY2" fmla="*/ 0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467202 w 1583473"/>
              <a:gd name="connsiteY1" fmla="*/ 448091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80366 w 1583473"/>
              <a:gd name="connsiteY1" fmla="*/ 54096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77202 w 1583473"/>
              <a:gd name="connsiteY0" fmla="*/ 11234 h 818841"/>
              <a:gd name="connsiteX1" fmla="*/ 1495724 w 1583473"/>
              <a:gd name="connsiteY1" fmla="*/ 22409 h 818841"/>
              <a:gd name="connsiteX2" fmla="*/ 1583473 w 1583473"/>
              <a:gd name="connsiteY2" fmla="*/ 144192 h 818841"/>
              <a:gd name="connsiteX3" fmla="*/ 1246149 w 1583473"/>
              <a:gd name="connsiteY3" fmla="*/ 818841 h 818841"/>
              <a:gd name="connsiteX4" fmla="*/ 337325 w 1583473"/>
              <a:gd name="connsiteY4" fmla="*/ 818841 h 818841"/>
              <a:gd name="connsiteX5" fmla="*/ 0 w 1583473"/>
              <a:gd name="connsiteY5" fmla="*/ 144192 h 818841"/>
              <a:gd name="connsiteX6" fmla="*/ 77202 w 1583473"/>
              <a:gd name="connsiteY6" fmla="*/ 11234 h 818841"/>
              <a:gd name="connsiteX0" fmla="*/ 77202 w 1583473"/>
              <a:gd name="connsiteY0" fmla="*/ 13990 h 821597"/>
              <a:gd name="connsiteX1" fmla="*/ 1495724 w 1583473"/>
              <a:gd name="connsiteY1" fmla="*/ 18021 h 821597"/>
              <a:gd name="connsiteX2" fmla="*/ 1583473 w 1583473"/>
              <a:gd name="connsiteY2" fmla="*/ 146948 h 821597"/>
              <a:gd name="connsiteX3" fmla="*/ 1246149 w 1583473"/>
              <a:gd name="connsiteY3" fmla="*/ 821597 h 821597"/>
              <a:gd name="connsiteX4" fmla="*/ 337325 w 1583473"/>
              <a:gd name="connsiteY4" fmla="*/ 821597 h 821597"/>
              <a:gd name="connsiteX5" fmla="*/ 0 w 1583473"/>
              <a:gd name="connsiteY5" fmla="*/ 146948 h 821597"/>
              <a:gd name="connsiteX6" fmla="*/ 77202 w 1583473"/>
              <a:gd name="connsiteY6" fmla="*/ 13990 h 821597"/>
              <a:gd name="connsiteX0" fmla="*/ 77202 w 1583473"/>
              <a:gd name="connsiteY0" fmla="*/ 7184 h 814791"/>
              <a:gd name="connsiteX1" fmla="*/ 1495724 w 1583473"/>
              <a:gd name="connsiteY1" fmla="*/ 11215 h 814791"/>
              <a:gd name="connsiteX2" fmla="*/ 1583473 w 1583473"/>
              <a:gd name="connsiteY2" fmla="*/ 140142 h 814791"/>
              <a:gd name="connsiteX3" fmla="*/ 1246149 w 1583473"/>
              <a:gd name="connsiteY3" fmla="*/ 814791 h 814791"/>
              <a:gd name="connsiteX4" fmla="*/ 337325 w 1583473"/>
              <a:gd name="connsiteY4" fmla="*/ 814791 h 814791"/>
              <a:gd name="connsiteX5" fmla="*/ 0 w 1583473"/>
              <a:gd name="connsiteY5" fmla="*/ 140142 h 814791"/>
              <a:gd name="connsiteX6" fmla="*/ 77202 w 1583473"/>
              <a:gd name="connsiteY6" fmla="*/ 7184 h 814791"/>
              <a:gd name="connsiteX0" fmla="*/ 77202 w 1583473"/>
              <a:gd name="connsiteY0" fmla="*/ 9572 h 817179"/>
              <a:gd name="connsiteX1" fmla="*/ 1495724 w 1583473"/>
              <a:gd name="connsiteY1" fmla="*/ 13603 h 817179"/>
              <a:gd name="connsiteX2" fmla="*/ 1583473 w 1583473"/>
              <a:gd name="connsiteY2" fmla="*/ 142530 h 817179"/>
              <a:gd name="connsiteX3" fmla="*/ 1246149 w 1583473"/>
              <a:gd name="connsiteY3" fmla="*/ 817179 h 817179"/>
              <a:gd name="connsiteX4" fmla="*/ 337325 w 1583473"/>
              <a:gd name="connsiteY4" fmla="*/ 817179 h 817179"/>
              <a:gd name="connsiteX5" fmla="*/ 0 w 1583473"/>
              <a:gd name="connsiteY5" fmla="*/ 142530 h 817179"/>
              <a:gd name="connsiteX6" fmla="*/ 77202 w 1583473"/>
              <a:gd name="connsiteY6" fmla="*/ 9572 h 817179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11036 h 818643"/>
              <a:gd name="connsiteX1" fmla="*/ 1491337 w 1583473"/>
              <a:gd name="connsiteY1" fmla="*/ 10428 h 818643"/>
              <a:gd name="connsiteX2" fmla="*/ 1583473 w 1583473"/>
              <a:gd name="connsiteY2" fmla="*/ 143994 h 818643"/>
              <a:gd name="connsiteX3" fmla="*/ 1246149 w 1583473"/>
              <a:gd name="connsiteY3" fmla="*/ 818643 h 818643"/>
              <a:gd name="connsiteX4" fmla="*/ 337325 w 1583473"/>
              <a:gd name="connsiteY4" fmla="*/ 818643 h 818643"/>
              <a:gd name="connsiteX5" fmla="*/ 0 w 1583473"/>
              <a:gd name="connsiteY5" fmla="*/ 143994 h 818643"/>
              <a:gd name="connsiteX6" fmla="*/ 77202 w 1583473"/>
              <a:gd name="connsiteY6" fmla="*/ 11036 h 818643"/>
              <a:gd name="connsiteX0" fmla="*/ 77202 w 1583473"/>
              <a:gd name="connsiteY0" fmla="*/ 4519 h 812126"/>
              <a:gd name="connsiteX1" fmla="*/ 1491337 w 1583473"/>
              <a:gd name="connsiteY1" fmla="*/ 3911 h 812126"/>
              <a:gd name="connsiteX2" fmla="*/ 1583473 w 1583473"/>
              <a:gd name="connsiteY2" fmla="*/ 137477 h 812126"/>
              <a:gd name="connsiteX3" fmla="*/ 1246149 w 1583473"/>
              <a:gd name="connsiteY3" fmla="*/ 812126 h 812126"/>
              <a:gd name="connsiteX4" fmla="*/ 337325 w 1583473"/>
              <a:gd name="connsiteY4" fmla="*/ 812126 h 812126"/>
              <a:gd name="connsiteX5" fmla="*/ 0 w 1583473"/>
              <a:gd name="connsiteY5" fmla="*/ 137477 h 812126"/>
              <a:gd name="connsiteX6" fmla="*/ 77202 w 1583473"/>
              <a:gd name="connsiteY6" fmla="*/ 4519 h 812126"/>
              <a:gd name="connsiteX0" fmla="*/ 79394 w 1583473"/>
              <a:gd name="connsiteY0" fmla="*/ 7751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79394 w 1583473"/>
              <a:gd name="connsiteY6" fmla="*/ 7751 h 808215"/>
              <a:gd name="connsiteX0" fmla="*/ 68425 w 1583473"/>
              <a:gd name="connsiteY0" fmla="*/ 10132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68425 w 1583473"/>
              <a:gd name="connsiteY6" fmla="*/ 10132 h 808215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3 w 1583473"/>
              <a:gd name="connsiteY0" fmla="*/ 7 h 807485"/>
              <a:gd name="connsiteX1" fmla="*/ 1486950 w 1583473"/>
              <a:gd name="connsiteY1" fmla="*/ 6414 h 807485"/>
              <a:gd name="connsiteX2" fmla="*/ 1583473 w 1583473"/>
              <a:gd name="connsiteY2" fmla="*/ 132836 h 807485"/>
              <a:gd name="connsiteX3" fmla="*/ 1246149 w 1583473"/>
              <a:gd name="connsiteY3" fmla="*/ 807485 h 807485"/>
              <a:gd name="connsiteX4" fmla="*/ 337325 w 1583473"/>
              <a:gd name="connsiteY4" fmla="*/ 807485 h 807485"/>
              <a:gd name="connsiteX5" fmla="*/ 0 w 1583473"/>
              <a:gd name="connsiteY5" fmla="*/ 132836 h 807485"/>
              <a:gd name="connsiteX6" fmla="*/ 68423 w 1583473"/>
              <a:gd name="connsiteY6" fmla="*/ 7 h 80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473" h="807485">
                <a:moveTo>
                  <a:pt x="68423" y="7"/>
                </a:moveTo>
                <a:lnTo>
                  <a:pt x="1486950" y="6414"/>
                </a:lnTo>
                <a:cubicBezTo>
                  <a:pt x="1530824" y="67305"/>
                  <a:pt x="1538137" y="66842"/>
                  <a:pt x="1583473" y="132836"/>
                </a:cubicBezTo>
                <a:lnTo>
                  <a:pt x="1246149" y="807485"/>
                </a:lnTo>
                <a:lnTo>
                  <a:pt x="337325" y="807485"/>
                </a:lnTo>
                <a:lnTo>
                  <a:pt x="0" y="132836"/>
                </a:lnTo>
                <a:cubicBezTo>
                  <a:pt x="25734" y="88517"/>
                  <a:pt x="66500" y="-918"/>
                  <a:pt x="68423" y="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2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8400000" scaled="0"/>
          </a:gradFill>
          <a:ln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445" y="1613141"/>
            <a:ext cx="11552663" cy="4943777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012168" y="163128"/>
            <a:ext cx="1098654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5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623310"/>
            <a:ext cx="12192000" cy="2140198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1607" y="4406901"/>
            <a:ext cx="911648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1607" y="3579542"/>
            <a:ext cx="9116484" cy="82735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exagon 9"/>
          <p:cNvSpPr/>
          <p:nvPr userDrawn="1"/>
        </p:nvSpPr>
        <p:spPr>
          <a:xfrm rot="16200000">
            <a:off x="-778524" y="3575957"/>
            <a:ext cx="3739658" cy="2226545"/>
          </a:xfrm>
          <a:custGeom>
            <a:avLst/>
            <a:gdLst>
              <a:gd name="connsiteX0" fmla="*/ 0 w 1583473"/>
              <a:gd name="connsiteY0" fmla="*/ 674649 h 1349298"/>
              <a:gd name="connsiteX1" fmla="*/ 337325 w 1583473"/>
              <a:gd name="connsiteY1" fmla="*/ 0 h 1349298"/>
              <a:gd name="connsiteX2" fmla="*/ 1246149 w 1583473"/>
              <a:gd name="connsiteY2" fmla="*/ 0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467202 w 1583473"/>
              <a:gd name="connsiteY1" fmla="*/ 448091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80366 w 1583473"/>
              <a:gd name="connsiteY1" fmla="*/ 54096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77202 w 1583473"/>
              <a:gd name="connsiteY0" fmla="*/ 11234 h 818841"/>
              <a:gd name="connsiteX1" fmla="*/ 1495724 w 1583473"/>
              <a:gd name="connsiteY1" fmla="*/ 22409 h 818841"/>
              <a:gd name="connsiteX2" fmla="*/ 1583473 w 1583473"/>
              <a:gd name="connsiteY2" fmla="*/ 144192 h 818841"/>
              <a:gd name="connsiteX3" fmla="*/ 1246149 w 1583473"/>
              <a:gd name="connsiteY3" fmla="*/ 818841 h 818841"/>
              <a:gd name="connsiteX4" fmla="*/ 337325 w 1583473"/>
              <a:gd name="connsiteY4" fmla="*/ 818841 h 818841"/>
              <a:gd name="connsiteX5" fmla="*/ 0 w 1583473"/>
              <a:gd name="connsiteY5" fmla="*/ 144192 h 818841"/>
              <a:gd name="connsiteX6" fmla="*/ 77202 w 1583473"/>
              <a:gd name="connsiteY6" fmla="*/ 11234 h 818841"/>
              <a:gd name="connsiteX0" fmla="*/ 77202 w 1583473"/>
              <a:gd name="connsiteY0" fmla="*/ 13990 h 821597"/>
              <a:gd name="connsiteX1" fmla="*/ 1495724 w 1583473"/>
              <a:gd name="connsiteY1" fmla="*/ 18021 h 821597"/>
              <a:gd name="connsiteX2" fmla="*/ 1583473 w 1583473"/>
              <a:gd name="connsiteY2" fmla="*/ 146948 h 821597"/>
              <a:gd name="connsiteX3" fmla="*/ 1246149 w 1583473"/>
              <a:gd name="connsiteY3" fmla="*/ 821597 h 821597"/>
              <a:gd name="connsiteX4" fmla="*/ 337325 w 1583473"/>
              <a:gd name="connsiteY4" fmla="*/ 821597 h 821597"/>
              <a:gd name="connsiteX5" fmla="*/ 0 w 1583473"/>
              <a:gd name="connsiteY5" fmla="*/ 146948 h 821597"/>
              <a:gd name="connsiteX6" fmla="*/ 77202 w 1583473"/>
              <a:gd name="connsiteY6" fmla="*/ 13990 h 821597"/>
              <a:gd name="connsiteX0" fmla="*/ 77202 w 1583473"/>
              <a:gd name="connsiteY0" fmla="*/ 7184 h 814791"/>
              <a:gd name="connsiteX1" fmla="*/ 1495724 w 1583473"/>
              <a:gd name="connsiteY1" fmla="*/ 11215 h 814791"/>
              <a:gd name="connsiteX2" fmla="*/ 1583473 w 1583473"/>
              <a:gd name="connsiteY2" fmla="*/ 140142 h 814791"/>
              <a:gd name="connsiteX3" fmla="*/ 1246149 w 1583473"/>
              <a:gd name="connsiteY3" fmla="*/ 814791 h 814791"/>
              <a:gd name="connsiteX4" fmla="*/ 337325 w 1583473"/>
              <a:gd name="connsiteY4" fmla="*/ 814791 h 814791"/>
              <a:gd name="connsiteX5" fmla="*/ 0 w 1583473"/>
              <a:gd name="connsiteY5" fmla="*/ 140142 h 814791"/>
              <a:gd name="connsiteX6" fmla="*/ 77202 w 1583473"/>
              <a:gd name="connsiteY6" fmla="*/ 7184 h 814791"/>
              <a:gd name="connsiteX0" fmla="*/ 77202 w 1583473"/>
              <a:gd name="connsiteY0" fmla="*/ 9572 h 817179"/>
              <a:gd name="connsiteX1" fmla="*/ 1495724 w 1583473"/>
              <a:gd name="connsiteY1" fmla="*/ 13603 h 817179"/>
              <a:gd name="connsiteX2" fmla="*/ 1583473 w 1583473"/>
              <a:gd name="connsiteY2" fmla="*/ 142530 h 817179"/>
              <a:gd name="connsiteX3" fmla="*/ 1246149 w 1583473"/>
              <a:gd name="connsiteY3" fmla="*/ 817179 h 817179"/>
              <a:gd name="connsiteX4" fmla="*/ 337325 w 1583473"/>
              <a:gd name="connsiteY4" fmla="*/ 817179 h 817179"/>
              <a:gd name="connsiteX5" fmla="*/ 0 w 1583473"/>
              <a:gd name="connsiteY5" fmla="*/ 142530 h 817179"/>
              <a:gd name="connsiteX6" fmla="*/ 77202 w 1583473"/>
              <a:gd name="connsiteY6" fmla="*/ 9572 h 817179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11036 h 818643"/>
              <a:gd name="connsiteX1" fmla="*/ 1491337 w 1583473"/>
              <a:gd name="connsiteY1" fmla="*/ 10428 h 818643"/>
              <a:gd name="connsiteX2" fmla="*/ 1583473 w 1583473"/>
              <a:gd name="connsiteY2" fmla="*/ 143994 h 818643"/>
              <a:gd name="connsiteX3" fmla="*/ 1246149 w 1583473"/>
              <a:gd name="connsiteY3" fmla="*/ 818643 h 818643"/>
              <a:gd name="connsiteX4" fmla="*/ 337325 w 1583473"/>
              <a:gd name="connsiteY4" fmla="*/ 818643 h 818643"/>
              <a:gd name="connsiteX5" fmla="*/ 0 w 1583473"/>
              <a:gd name="connsiteY5" fmla="*/ 143994 h 818643"/>
              <a:gd name="connsiteX6" fmla="*/ 77202 w 1583473"/>
              <a:gd name="connsiteY6" fmla="*/ 11036 h 818643"/>
              <a:gd name="connsiteX0" fmla="*/ 77202 w 1583473"/>
              <a:gd name="connsiteY0" fmla="*/ 4519 h 812126"/>
              <a:gd name="connsiteX1" fmla="*/ 1491337 w 1583473"/>
              <a:gd name="connsiteY1" fmla="*/ 3911 h 812126"/>
              <a:gd name="connsiteX2" fmla="*/ 1583473 w 1583473"/>
              <a:gd name="connsiteY2" fmla="*/ 137477 h 812126"/>
              <a:gd name="connsiteX3" fmla="*/ 1246149 w 1583473"/>
              <a:gd name="connsiteY3" fmla="*/ 812126 h 812126"/>
              <a:gd name="connsiteX4" fmla="*/ 337325 w 1583473"/>
              <a:gd name="connsiteY4" fmla="*/ 812126 h 812126"/>
              <a:gd name="connsiteX5" fmla="*/ 0 w 1583473"/>
              <a:gd name="connsiteY5" fmla="*/ 137477 h 812126"/>
              <a:gd name="connsiteX6" fmla="*/ 77202 w 1583473"/>
              <a:gd name="connsiteY6" fmla="*/ 4519 h 812126"/>
              <a:gd name="connsiteX0" fmla="*/ 79394 w 1583473"/>
              <a:gd name="connsiteY0" fmla="*/ 7751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79394 w 1583473"/>
              <a:gd name="connsiteY6" fmla="*/ 7751 h 808215"/>
              <a:gd name="connsiteX0" fmla="*/ 68425 w 1583473"/>
              <a:gd name="connsiteY0" fmla="*/ 10132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68425 w 1583473"/>
              <a:gd name="connsiteY6" fmla="*/ 10132 h 808215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8 h 798091"/>
              <a:gd name="connsiteX1" fmla="*/ 1514046 w 1583473"/>
              <a:gd name="connsiteY1" fmla="*/ 19245 h 798091"/>
              <a:gd name="connsiteX2" fmla="*/ 1583473 w 1583473"/>
              <a:gd name="connsiteY2" fmla="*/ 123442 h 798091"/>
              <a:gd name="connsiteX3" fmla="*/ 1246149 w 1583473"/>
              <a:gd name="connsiteY3" fmla="*/ 798091 h 798091"/>
              <a:gd name="connsiteX4" fmla="*/ 337325 w 1583473"/>
              <a:gd name="connsiteY4" fmla="*/ 798091 h 798091"/>
              <a:gd name="connsiteX5" fmla="*/ 0 w 1583473"/>
              <a:gd name="connsiteY5" fmla="*/ 123442 h 798091"/>
              <a:gd name="connsiteX6" fmla="*/ 68425 w 1583473"/>
              <a:gd name="connsiteY6" fmla="*/ 8 h 798091"/>
              <a:gd name="connsiteX0" fmla="*/ 70887 w 1583473"/>
              <a:gd name="connsiteY0" fmla="*/ 11 h 781426"/>
              <a:gd name="connsiteX1" fmla="*/ 1514046 w 1583473"/>
              <a:gd name="connsiteY1" fmla="*/ 2580 h 781426"/>
              <a:gd name="connsiteX2" fmla="*/ 1583473 w 1583473"/>
              <a:gd name="connsiteY2" fmla="*/ 106777 h 781426"/>
              <a:gd name="connsiteX3" fmla="*/ 1246149 w 1583473"/>
              <a:gd name="connsiteY3" fmla="*/ 781426 h 781426"/>
              <a:gd name="connsiteX4" fmla="*/ 337325 w 1583473"/>
              <a:gd name="connsiteY4" fmla="*/ 781426 h 781426"/>
              <a:gd name="connsiteX5" fmla="*/ 0 w 1583473"/>
              <a:gd name="connsiteY5" fmla="*/ 106777 h 781426"/>
              <a:gd name="connsiteX6" fmla="*/ 70887 w 1583473"/>
              <a:gd name="connsiteY6" fmla="*/ 11 h 781426"/>
              <a:gd name="connsiteX0" fmla="*/ 56108 w 1583473"/>
              <a:gd name="connsiteY0" fmla="*/ 11 h 781426"/>
              <a:gd name="connsiteX1" fmla="*/ 1514046 w 1583473"/>
              <a:gd name="connsiteY1" fmla="*/ 2580 h 781426"/>
              <a:gd name="connsiteX2" fmla="*/ 1583473 w 1583473"/>
              <a:gd name="connsiteY2" fmla="*/ 106777 h 781426"/>
              <a:gd name="connsiteX3" fmla="*/ 1246149 w 1583473"/>
              <a:gd name="connsiteY3" fmla="*/ 781426 h 781426"/>
              <a:gd name="connsiteX4" fmla="*/ 337325 w 1583473"/>
              <a:gd name="connsiteY4" fmla="*/ 781426 h 781426"/>
              <a:gd name="connsiteX5" fmla="*/ 0 w 1583473"/>
              <a:gd name="connsiteY5" fmla="*/ 106777 h 781426"/>
              <a:gd name="connsiteX6" fmla="*/ 56108 w 1583473"/>
              <a:gd name="connsiteY6" fmla="*/ 11 h 78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473" h="781426">
                <a:moveTo>
                  <a:pt x="56108" y="11"/>
                </a:moveTo>
                <a:lnTo>
                  <a:pt x="1514046" y="2580"/>
                </a:lnTo>
                <a:cubicBezTo>
                  <a:pt x="1557920" y="63471"/>
                  <a:pt x="1538137" y="40783"/>
                  <a:pt x="1583473" y="106777"/>
                </a:cubicBezTo>
                <a:lnTo>
                  <a:pt x="1246149" y="781426"/>
                </a:lnTo>
                <a:lnTo>
                  <a:pt x="337325" y="781426"/>
                </a:lnTo>
                <a:lnTo>
                  <a:pt x="0" y="106777"/>
                </a:lnTo>
                <a:cubicBezTo>
                  <a:pt x="25734" y="62458"/>
                  <a:pt x="54185" y="-914"/>
                  <a:pt x="56108" y="11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2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8400000" scaled="0"/>
          </a:gradFill>
          <a:ln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0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6525" y="1"/>
            <a:ext cx="12055476" cy="1349298"/>
          </a:xfrm>
          <a:prstGeom prst="rect">
            <a:avLst/>
          </a:prstGeom>
          <a:ln>
            <a:noFill/>
          </a:ln>
          <a:effectLst>
            <a:outerShdw blurRad="101600" dist="63500" dir="36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274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274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1" name="Hexagon 9"/>
          <p:cNvSpPr/>
          <p:nvPr userDrawn="1"/>
        </p:nvSpPr>
        <p:spPr>
          <a:xfrm rot="16200000">
            <a:off x="-235543" y="224529"/>
            <a:ext cx="1345725" cy="896659"/>
          </a:xfrm>
          <a:custGeom>
            <a:avLst/>
            <a:gdLst>
              <a:gd name="connsiteX0" fmla="*/ 0 w 1583473"/>
              <a:gd name="connsiteY0" fmla="*/ 674649 h 1349298"/>
              <a:gd name="connsiteX1" fmla="*/ 337325 w 1583473"/>
              <a:gd name="connsiteY1" fmla="*/ 0 h 1349298"/>
              <a:gd name="connsiteX2" fmla="*/ 1246149 w 1583473"/>
              <a:gd name="connsiteY2" fmla="*/ 0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467202 w 1583473"/>
              <a:gd name="connsiteY1" fmla="*/ 448091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80366 w 1583473"/>
              <a:gd name="connsiteY1" fmla="*/ 54096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77202 w 1583473"/>
              <a:gd name="connsiteY0" fmla="*/ 11234 h 818841"/>
              <a:gd name="connsiteX1" fmla="*/ 1495724 w 1583473"/>
              <a:gd name="connsiteY1" fmla="*/ 22409 h 818841"/>
              <a:gd name="connsiteX2" fmla="*/ 1583473 w 1583473"/>
              <a:gd name="connsiteY2" fmla="*/ 144192 h 818841"/>
              <a:gd name="connsiteX3" fmla="*/ 1246149 w 1583473"/>
              <a:gd name="connsiteY3" fmla="*/ 818841 h 818841"/>
              <a:gd name="connsiteX4" fmla="*/ 337325 w 1583473"/>
              <a:gd name="connsiteY4" fmla="*/ 818841 h 818841"/>
              <a:gd name="connsiteX5" fmla="*/ 0 w 1583473"/>
              <a:gd name="connsiteY5" fmla="*/ 144192 h 818841"/>
              <a:gd name="connsiteX6" fmla="*/ 77202 w 1583473"/>
              <a:gd name="connsiteY6" fmla="*/ 11234 h 818841"/>
              <a:gd name="connsiteX0" fmla="*/ 77202 w 1583473"/>
              <a:gd name="connsiteY0" fmla="*/ 13990 h 821597"/>
              <a:gd name="connsiteX1" fmla="*/ 1495724 w 1583473"/>
              <a:gd name="connsiteY1" fmla="*/ 18021 h 821597"/>
              <a:gd name="connsiteX2" fmla="*/ 1583473 w 1583473"/>
              <a:gd name="connsiteY2" fmla="*/ 146948 h 821597"/>
              <a:gd name="connsiteX3" fmla="*/ 1246149 w 1583473"/>
              <a:gd name="connsiteY3" fmla="*/ 821597 h 821597"/>
              <a:gd name="connsiteX4" fmla="*/ 337325 w 1583473"/>
              <a:gd name="connsiteY4" fmla="*/ 821597 h 821597"/>
              <a:gd name="connsiteX5" fmla="*/ 0 w 1583473"/>
              <a:gd name="connsiteY5" fmla="*/ 146948 h 821597"/>
              <a:gd name="connsiteX6" fmla="*/ 77202 w 1583473"/>
              <a:gd name="connsiteY6" fmla="*/ 13990 h 821597"/>
              <a:gd name="connsiteX0" fmla="*/ 77202 w 1583473"/>
              <a:gd name="connsiteY0" fmla="*/ 7184 h 814791"/>
              <a:gd name="connsiteX1" fmla="*/ 1495724 w 1583473"/>
              <a:gd name="connsiteY1" fmla="*/ 11215 h 814791"/>
              <a:gd name="connsiteX2" fmla="*/ 1583473 w 1583473"/>
              <a:gd name="connsiteY2" fmla="*/ 140142 h 814791"/>
              <a:gd name="connsiteX3" fmla="*/ 1246149 w 1583473"/>
              <a:gd name="connsiteY3" fmla="*/ 814791 h 814791"/>
              <a:gd name="connsiteX4" fmla="*/ 337325 w 1583473"/>
              <a:gd name="connsiteY4" fmla="*/ 814791 h 814791"/>
              <a:gd name="connsiteX5" fmla="*/ 0 w 1583473"/>
              <a:gd name="connsiteY5" fmla="*/ 140142 h 814791"/>
              <a:gd name="connsiteX6" fmla="*/ 77202 w 1583473"/>
              <a:gd name="connsiteY6" fmla="*/ 7184 h 814791"/>
              <a:gd name="connsiteX0" fmla="*/ 77202 w 1583473"/>
              <a:gd name="connsiteY0" fmla="*/ 9572 h 817179"/>
              <a:gd name="connsiteX1" fmla="*/ 1495724 w 1583473"/>
              <a:gd name="connsiteY1" fmla="*/ 13603 h 817179"/>
              <a:gd name="connsiteX2" fmla="*/ 1583473 w 1583473"/>
              <a:gd name="connsiteY2" fmla="*/ 142530 h 817179"/>
              <a:gd name="connsiteX3" fmla="*/ 1246149 w 1583473"/>
              <a:gd name="connsiteY3" fmla="*/ 817179 h 817179"/>
              <a:gd name="connsiteX4" fmla="*/ 337325 w 1583473"/>
              <a:gd name="connsiteY4" fmla="*/ 817179 h 817179"/>
              <a:gd name="connsiteX5" fmla="*/ 0 w 1583473"/>
              <a:gd name="connsiteY5" fmla="*/ 142530 h 817179"/>
              <a:gd name="connsiteX6" fmla="*/ 77202 w 1583473"/>
              <a:gd name="connsiteY6" fmla="*/ 9572 h 817179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11036 h 818643"/>
              <a:gd name="connsiteX1" fmla="*/ 1491337 w 1583473"/>
              <a:gd name="connsiteY1" fmla="*/ 10428 h 818643"/>
              <a:gd name="connsiteX2" fmla="*/ 1583473 w 1583473"/>
              <a:gd name="connsiteY2" fmla="*/ 143994 h 818643"/>
              <a:gd name="connsiteX3" fmla="*/ 1246149 w 1583473"/>
              <a:gd name="connsiteY3" fmla="*/ 818643 h 818643"/>
              <a:gd name="connsiteX4" fmla="*/ 337325 w 1583473"/>
              <a:gd name="connsiteY4" fmla="*/ 818643 h 818643"/>
              <a:gd name="connsiteX5" fmla="*/ 0 w 1583473"/>
              <a:gd name="connsiteY5" fmla="*/ 143994 h 818643"/>
              <a:gd name="connsiteX6" fmla="*/ 77202 w 1583473"/>
              <a:gd name="connsiteY6" fmla="*/ 11036 h 818643"/>
              <a:gd name="connsiteX0" fmla="*/ 77202 w 1583473"/>
              <a:gd name="connsiteY0" fmla="*/ 4519 h 812126"/>
              <a:gd name="connsiteX1" fmla="*/ 1491337 w 1583473"/>
              <a:gd name="connsiteY1" fmla="*/ 3911 h 812126"/>
              <a:gd name="connsiteX2" fmla="*/ 1583473 w 1583473"/>
              <a:gd name="connsiteY2" fmla="*/ 137477 h 812126"/>
              <a:gd name="connsiteX3" fmla="*/ 1246149 w 1583473"/>
              <a:gd name="connsiteY3" fmla="*/ 812126 h 812126"/>
              <a:gd name="connsiteX4" fmla="*/ 337325 w 1583473"/>
              <a:gd name="connsiteY4" fmla="*/ 812126 h 812126"/>
              <a:gd name="connsiteX5" fmla="*/ 0 w 1583473"/>
              <a:gd name="connsiteY5" fmla="*/ 137477 h 812126"/>
              <a:gd name="connsiteX6" fmla="*/ 77202 w 1583473"/>
              <a:gd name="connsiteY6" fmla="*/ 4519 h 812126"/>
              <a:gd name="connsiteX0" fmla="*/ 79394 w 1583473"/>
              <a:gd name="connsiteY0" fmla="*/ 7751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79394 w 1583473"/>
              <a:gd name="connsiteY6" fmla="*/ 7751 h 808215"/>
              <a:gd name="connsiteX0" fmla="*/ 68425 w 1583473"/>
              <a:gd name="connsiteY0" fmla="*/ 10132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68425 w 1583473"/>
              <a:gd name="connsiteY6" fmla="*/ 10132 h 808215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3 w 1583473"/>
              <a:gd name="connsiteY0" fmla="*/ 7 h 807485"/>
              <a:gd name="connsiteX1" fmla="*/ 1486950 w 1583473"/>
              <a:gd name="connsiteY1" fmla="*/ 6414 h 807485"/>
              <a:gd name="connsiteX2" fmla="*/ 1583473 w 1583473"/>
              <a:gd name="connsiteY2" fmla="*/ 132836 h 807485"/>
              <a:gd name="connsiteX3" fmla="*/ 1246149 w 1583473"/>
              <a:gd name="connsiteY3" fmla="*/ 807485 h 807485"/>
              <a:gd name="connsiteX4" fmla="*/ 337325 w 1583473"/>
              <a:gd name="connsiteY4" fmla="*/ 807485 h 807485"/>
              <a:gd name="connsiteX5" fmla="*/ 0 w 1583473"/>
              <a:gd name="connsiteY5" fmla="*/ 132836 h 807485"/>
              <a:gd name="connsiteX6" fmla="*/ 68423 w 1583473"/>
              <a:gd name="connsiteY6" fmla="*/ 7 h 80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473" h="807485">
                <a:moveTo>
                  <a:pt x="68423" y="7"/>
                </a:moveTo>
                <a:lnTo>
                  <a:pt x="1486950" y="6414"/>
                </a:lnTo>
                <a:cubicBezTo>
                  <a:pt x="1530824" y="67305"/>
                  <a:pt x="1538137" y="66842"/>
                  <a:pt x="1583473" y="132836"/>
                </a:cubicBezTo>
                <a:lnTo>
                  <a:pt x="1246149" y="807485"/>
                </a:lnTo>
                <a:lnTo>
                  <a:pt x="337325" y="807485"/>
                </a:lnTo>
                <a:lnTo>
                  <a:pt x="0" y="132836"/>
                </a:lnTo>
                <a:cubicBezTo>
                  <a:pt x="25734" y="88517"/>
                  <a:pt x="66500" y="-918"/>
                  <a:pt x="68423" y="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2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8400000" scaled="0"/>
          </a:gradFill>
          <a:ln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1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36525" y="1"/>
            <a:ext cx="12055476" cy="1349298"/>
          </a:xfrm>
          <a:prstGeom prst="rect">
            <a:avLst/>
          </a:prstGeom>
          <a:ln>
            <a:noFill/>
          </a:ln>
          <a:effectLst>
            <a:outerShdw blurRad="101600" dist="63500" dir="36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252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252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3" name="Hexagon 9"/>
          <p:cNvSpPr/>
          <p:nvPr userDrawn="1"/>
        </p:nvSpPr>
        <p:spPr>
          <a:xfrm rot="16200000">
            <a:off x="-235543" y="224529"/>
            <a:ext cx="1345725" cy="896659"/>
          </a:xfrm>
          <a:custGeom>
            <a:avLst/>
            <a:gdLst>
              <a:gd name="connsiteX0" fmla="*/ 0 w 1583473"/>
              <a:gd name="connsiteY0" fmla="*/ 674649 h 1349298"/>
              <a:gd name="connsiteX1" fmla="*/ 337325 w 1583473"/>
              <a:gd name="connsiteY1" fmla="*/ 0 h 1349298"/>
              <a:gd name="connsiteX2" fmla="*/ 1246149 w 1583473"/>
              <a:gd name="connsiteY2" fmla="*/ 0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467202 w 1583473"/>
              <a:gd name="connsiteY1" fmla="*/ 448091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80366 w 1583473"/>
              <a:gd name="connsiteY1" fmla="*/ 54096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77202 w 1583473"/>
              <a:gd name="connsiteY0" fmla="*/ 11234 h 818841"/>
              <a:gd name="connsiteX1" fmla="*/ 1495724 w 1583473"/>
              <a:gd name="connsiteY1" fmla="*/ 22409 h 818841"/>
              <a:gd name="connsiteX2" fmla="*/ 1583473 w 1583473"/>
              <a:gd name="connsiteY2" fmla="*/ 144192 h 818841"/>
              <a:gd name="connsiteX3" fmla="*/ 1246149 w 1583473"/>
              <a:gd name="connsiteY3" fmla="*/ 818841 h 818841"/>
              <a:gd name="connsiteX4" fmla="*/ 337325 w 1583473"/>
              <a:gd name="connsiteY4" fmla="*/ 818841 h 818841"/>
              <a:gd name="connsiteX5" fmla="*/ 0 w 1583473"/>
              <a:gd name="connsiteY5" fmla="*/ 144192 h 818841"/>
              <a:gd name="connsiteX6" fmla="*/ 77202 w 1583473"/>
              <a:gd name="connsiteY6" fmla="*/ 11234 h 818841"/>
              <a:gd name="connsiteX0" fmla="*/ 77202 w 1583473"/>
              <a:gd name="connsiteY0" fmla="*/ 13990 h 821597"/>
              <a:gd name="connsiteX1" fmla="*/ 1495724 w 1583473"/>
              <a:gd name="connsiteY1" fmla="*/ 18021 h 821597"/>
              <a:gd name="connsiteX2" fmla="*/ 1583473 w 1583473"/>
              <a:gd name="connsiteY2" fmla="*/ 146948 h 821597"/>
              <a:gd name="connsiteX3" fmla="*/ 1246149 w 1583473"/>
              <a:gd name="connsiteY3" fmla="*/ 821597 h 821597"/>
              <a:gd name="connsiteX4" fmla="*/ 337325 w 1583473"/>
              <a:gd name="connsiteY4" fmla="*/ 821597 h 821597"/>
              <a:gd name="connsiteX5" fmla="*/ 0 w 1583473"/>
              <a:gd name="connsiteY5" fmla="*/ 146948 h 821597"/>
              <a:gd name="connsiteX6" fmla="*/ 77202 w 1583473"/>
              <a:gd name="connsiteY6" fmla="*/ 13990 h 821597"/>
              <a:gd name="connsiteX0" fmla="*/ 77202 w 1583473"/>
              <a:gd name="connsiteY0" fmla="*/ 7184 h 814791"/>
              <a:gd name="connsiteX1" fmla="*/ 1495724 w 1583473"/>
              <a:gd name="connsiteY1" fmla="*/ 11215 h 814791"/>
              <a:gd name="connsiteX2" fmla="*/ 1583473 w 1583473"/>
              <a:gd name="connsiteY2" fmla="*/ 140142 h 814791"/>
              <a:gd name="connsiteX3" fmla="*/ 1246149 w 1583473"/>
              <a:gd name="connsiteY3" fmla="*/ 814791 h 814791"/>
              <a:gd name="connsiteX4" fmla="*/ 337325 w 1583473"/>
              <a:gd name="connsiteY4" fmla="*/ 814791 h 814791"/>
              <a:gd name="connsiteX5" fmla="*/ 0 w 1583473"/>
              <a:gd name="connsiteY5" fmla="*/ 140142 h 814791"/>
              <a:gd name="connsiteX6" fmla="*/ 77202 w 1583473"/>
              <a:gd name="connsiteY6" fmla="*/ 7184 h 814791"/>
              <a:gd name="connsiteX0" fmla="*/ 77202 w 1583473"/>
              <a:gd name="connsiteY0" fmla="*/ 9572 h 817179"/>
              <a:gd name="connsiteX1" fmla="*/ 1495724 w 1583473"/>
              <a:gd name="connsiteY1" fmla="*/ 13603 h 817179"/>
              <a:gd name="connsiteX2" fmla="*/ 1583473 w 1583473"/>
              <a:gd name="connsiteY2" fmla="*/ 142530 h 817179"/>
              <a:gd name="connsiteX3" fmla="*/ 1246149 w 1583473"/>
              <a:gd name="connsiteY3" fmla="*/ 817179 h 817179"/>
              <a:gd name="connsiteX4" fmla="*/ 337325 w 1583473"/>
              <a:gd name="connsiteY4" fmla="*/ 817179 h 817179"/>
              <a:gd name="connsiteX5" fmla="*/ 0 w 1583473"/>
              <a:gd name="connsiteY5" fmla="*/ 142530 h 817179"/>
              <a:gd name="connsiteX6" fmla="*/ 77202 w 1583473"/>
              <a:gd name="connsiteY6" fmla="*/ 9572 h 817179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11036 h 818643"/>
              <a:gd name="connsiteX1" fmla="*/ 1491337 w 1583473"/>
              <a:gd name="connsiteY1" fmla="*/ 10428 h 818643"/>
              <a:gd name="connsiteX2" fmla="*/ 1583473 w 1583473"/>
              <a:gd name="connsiteY2" fmla="*/ 143994 h 818643"/>
              <a:gd name="connsiteX3" fmla="*/ 1246149 w 1583473"/>
              <a:gd name="connsiteY3" fmla="*/ 818643 h 818643"/>
              <a:gd name="connsiteX4" fmla="*/ 337325 w 1583473"/>
              <a:gd name="connsiteY4" fmla="*/ 818643 h 818643"/>
              <a:gd name="connsiteX5" fmla="*/ 0 w 1583473"/>
              <a:gd name="connsiteY5" fmla="*/ 143994 h 818643"/>
              <a:gd name="connsiteX6" fmla="*/ 77202 w 1583473"/>
              <a:gd name="connsiteY6" fmla="*/ 11036 h 818643"/>
              <a:gd name="connsiteX0" fmla="*/ 77202 w 1583473"/>
              <a:gd name="connsiteY0" fmla="*/ 4519 h 812126"/>
              <a:gd name="connsiteX1" fmla="*/ 1491337 w 1583473"/>
              <a:gd name="connsiteY1" fmla="*/ 3911 h 812126"/>
              <a:gd name="connsiteX2" fmla="*/ 1583473 w 1583473"/>
              <a:gd name="connsiteY2" fmla="*/ 137477 h 812126"/>
              <a:gd name="connsiteX3" fmla="*/ 1246149 w 1583473"/>
              <a:gd name="connsiteY3" fmla="*/ 812126 h 812126"/>
              <a:gd name="connsiteX4" fmla="*/ 337325 w 1583473"/>
              <a:gd name="connsiteY4" fmla="*/ 812126 h 812126"/>
              <a:gd name="connsiteX5" fmla="*/ 0 w 1583473"/>
              <a:gd name="connsiteY5" fmla="*/ 137477 h 812126"/>
              <a:gd name="connsiteX6" fmla="*/ 77202 w 1583473"/>
              <a:gd name="connsiteY6" fmla="*/ 4519 h 812126"/>
              <a:gd name="connsiteX0" fmla="*/ 79394 w 1583473"/>
              <a:gd name="connsiteY0" fmla="*/ 7751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79394 w 1583473"/>
              <a:gd name="connsiteY6" fmla="*/ 7751 h 808215"/>
              <a:gd name="connsiteX0" fmla="*/ 68425 w 1583473"/>
              <a:gd name="connsiteY0" fmla="*/ 10132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68425 w 1583473"/>
              <a:gd name="connsiteY6" fmla="*/ 10132 h 808215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3 w 1583473"/>
              <a:gd name="connsiteY0" fmla="*/ 7 h 807485"/>
              <a:gd name="connsiteX1" fmla="*/ 1486950 w 1583473"/>
              <a:gd name="connsiteY1" fmla="*/ 6414 h 807485"/>
              <a:gd name="connsiteX2" fmla="*/ 1583473 w 1583473"/>
              <a:gd name="connsiteY2" fmla="*/ 132836 h 807485"/>
              <a:gd name="connsiteX3" fmla="*/ 1246149 w 1583473"/>
              <a:gd name="connsiteY3" fmla="*/ 807485 h 807485"/>
              <a:gd name="connsiteX4" fmla="*/ 337325 w 1583473"/>
              <a:gd name="connsiteY4" fmla="*/ 807485 h 807485"/>
              <a:gd name="connsiteX5" fmla="*/ 0 w 1583473"/>
              <a:gd name="connsiteY5" fmla="*/ 132836 h 807485"/>
              <a:gd name="connsiteX6" fmla="*/ 68423 w 1583473"/>
              <a:gd name="connsiteY6" fmla="*/ 7 h 80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473" h="807485">
                <a:moveTo>
                  <a:pt x="68423" y="7"/>
                </a:moveTo>
                <a:lnTo>
                  <a:pt x="1486950" y="6414"/>
                </a:lnTo>
                <a:cubicBezTo>
                  <a:pt x="1530824" y="67305"/>
                  <a:pt x="1538137" y="66842"/>
                  <a:pt x="1583473" y="132836"/>
                </a:cubicBezTo>
                <a:lnTo>
                  <a:pt x="1246149" y="807485"/>
                </a:lnTo>
                <a:lnTo>
                  <a:pt x="337325" y="807485"/>
                </a:lnTo>
                <a:lnTo>
                  <a:pt x="0" y="132836"/>
                </a:lnTo>
                <a:cubicBezTo>
                  <a:pt x="25734" y="88517"/>
                  <a:pt x="66500" y="-918"/>
                  <a:pt x="68423" y="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2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8400000" scaled="0"/>
          </a:gradFill>
          <a:ln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9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6525" y="1"/>
            <a:ext cx="12055476" cy="1349298"/>
          </a:xfrm>
          <a:prstGeom prst="rect">
            <a:avLst/>
          </a:prstGeom>
          <a:ln>
            <a:noFill/>
          </a:ln>
          <a:effectLst>
            <a:outerShdw blurRad="101600" dist="63500" dir="36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Hexagon 9"/>
          <p:cNvSpPr/>
          <p:nvPr userDrawn="1"/>
        </p:nvSpPr>
        <p:spPr>
          <a:xfrm rot="16200000">
            <a:off x="-235543" y="224529"/>
            <a:ext cx="1345725" cy="896659"/>
          </a:xfrm>
          <a:custGeom>
            <a:avLst/>
            <a:gdLst>
              <a:gd name="connsiteX0" fmla="*/ 0 w 1583473"/>
              <a:gd name="connsiteY0" fmla="*/ 674649 h 1349298"/>
              <a:gd name="connsiteX1" fmla="*/ 337325 w 1583473"/>
              <a:gd name="connsiteY1" fmla="*/ 0 h 1349298"/>
              <a:gd name="connsiteX2" fmla="*/ 1246149 w 1583473"/>
              <a:gd name="connsiteY2" fmla="*/ 0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246149 w 1583473"/>
              <a:gd name="connsiteY1" fmla="*/ 0 h 1349298"/>
              <a:gd name="connsiteX2" fmla="*/ 1467202 w 1583473"/>
              <a:gd name="connsiteY2" fmla="*/ 448091 h 1349298"/>
              <a:gd name="connsiteX3" fmla="*/ 1583473 w 1583473"/>
              <a:gd name="connsiteY3" fmla="*/ 674649 h 1349298"/>
              <a:gd name="connsiteX4" fmla="*/ 1246149 w 1583473"/>
              <a:gd name="connsiteY4" fmla="*/ 1349298 h 1349298"/>
              <a:gd name="connsiteX5" fmla="*/ 337325 w 1583473"/>
              <a:gd name="connsiteY5" fmla="*/ 1349298 h 1349298"/>
              <a:gd name="connsiteX6" fmla="*/ 0 w 1583473"/>
              <a:gd name="connsiteY6" fmla="*/ 674649 h 1349298"/>
              <a:gd name="connsiteX7" fmla="*/ 77202 w 1583473"/>
              <a:gd name="connsiteY7" fmla="*/ 541691 h 1349298"/>
              <a:gd name="connsiteX8" fmla="*/ 337325 w 1583473"/>
              <a:gd name="connsiteY8" fmla="*/ 0 h 1349298"/>
              <a:gd name="connsiteX0" fmla="*/ 337325 w 1583473"/>
              <a:gd name="connsiteY0" fmla="*/ 0 h 1349298"/>
              <a:gd name="connsiteX1" fmla="*/ 1467202 w 1583473"/>
              <a:gd name="connsiteY1" fmla="*/ 448091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80366 w 1583473"/>
              <a:gd name="connsiteY1" fmla="*/ 540960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337325 w 1583473"/>
              <a:gd name="connsiteY0" fmla="*/ 0 h 1349298"/>
              <a:gd name="connsiteX1" fmla="*/ 1495724 w 1583473"/>
              <a:gd name="connsiteY1" fmla="*/ 552866 h 1349298"/>
              <a:gd name="connsiteX2" fmla="*/ 1583473 w 1583473"/>
              <a:gd name="connsiteY2" fmla="*/ 674649 h 1349298"/>
              <a:gd name="connsiteX3" fmla="*/ 1246149 w 1583473"/>
              <a:gd name="connsiteY3" fmla="*/ 1349298 h 1349298"/>
              <a:gd name="connsiteX4" fmla="*/ 337325 w 1583473"/>
              <a:gd name="connsiteY4" fmla="*/ 1349298 h 1349298"/>
              <a:gd name="connsiteX5" fmla="*/ 0 w 1583473"/>
              <a:gd name="connsiteY5" fmla="*/ 674649 h 1349298"/>
              <a:gd name="connsiteX6" fmla="*/ 77202 w 1583473"/>
              <a:gd name="connsiteY6" fmla="*/ 541691 h 1349298"/>
              <a:gd name="connsiteX7" fmla="*/ 337325 w 1583473"/>
              <a:gd name="connsiteY7" fmla="*/ 0 h 1349298"/>
              <a:gd name="connsiteX0" fmla="*/ 77202 w 1583473"/>
              <a:gd name="connsiteY0" fmla="*/ 11234 h 818841"/>
              <a:gd name="connsiteX1" fmla="*/ 1495724 w 1583473"/>
              <a:gd name="connsiteY1" fmla="*/ 22409 h 818841"/>
              <a:gd name="connsiteX2" fmla="*/ 1583473 w 1583473"/>
              <a:gd name="connsiteY2" fmla="*/ 144192 h 818841"/>
              <a:gd name="connsiteX3" fmla="*/ 1246149 w 1583473"/>
              <a:gd name="connsiteY3" fmla="*/ 818841 h 818841"/>
              <a:gd name="connsiteX4" fmla="*/ 337325 w 1583473"/>
              <a:gd name="connsiteY4" fmla="*/ 818841 h 818841"/>
              <a:gd name="connsiteX5" fmla="*/ 0 w 1583473"/>
              <a:gd name="connsiteY5" fmla="*/ 144192 h 818841"/>
              <a:gd name="connsiteX6" fmla="*/ 77202 w 1583473"/>
              <a:gd name="connsiteY6" fmla="*/ 11234 h 818841"/>
              <a:gd name="connsiteX0" fmla="*/ 77202 w 1583473"/>
              <a:gd name="connsiteY0" fmla="*/ 13990 h 821597"/>
              <a:gd name="connsiteX1" fmla="*/ 1495724 w 1583473"/>
              <a:gd name="connsiteY1" fmla="*/ 18021 h 821597"/>
              <a:gd name="connsiteX2" fmla="*/ 1583473 w 1583473"/>
              <a:gd name="connsiteY2" fmla="*/ 146948 h 821597"/>
              <a:gd name="connsiteX3" fmla="*/ 1246149 w 1583473"/>
              <a:gd name="connsiteY3" fmla="*/ 821597 h 821597"/>
              <a:gd name="connsiteX4" fmla="*/ 337325 w 1583473"/>
              <a:gd name="connsiteY4" fmla="*/ 821597 h 821597"/>
              <a:gd name="connsiteX5" fmla="*/ 0 w 1583473"/>
              <a:gd name="connsiteY5" fmla="*/ 146948 h 821597"/>
              <a:gd name="connsiteX6" fmla="*/ 77202 w 1583473"/>
              <a:gd name="connsiteY6" fmla="*/ 13990 h 821597"/>
              <a:gd name="connsiteX0" fmla="*/ 77202 w 1583473"/>
              <a:gd name="connsiteY0" fmla="*/ 7184 h 814791"/>
              <a:gd name="connsiteX1" fmla="*/ 1495724 w 1583473"/>
              <a:gd name="connsiteY1" fmla="*/ 11215 h 814791"/>
              <a:gd name="connsiteX2" fmla="*/ 1583473 w 1583473"/>
              <a:gd name="connsiteY2" fmla="*/ 140142 h 814791"/>
              <a:gd name="connsiteX3" fmla="*/ 1246149 w 1583473"/>
              <a:gd name="connsiteY3" fmla="*/ 814791 h 814791"/>
              <a:gd name="connsiteX4" fmla="*/ 337325 w 1583473"/>
              <a:gd name="connsiteY4" fmla="*/ 814791 h 814791"/>
              <a:gd name="connsiteX5" fmla="*/ 0 w 1583473"/>
              <a:gd name="connsiteY5" fmla="*/ 140142 h 814791"/>
              <a:gd name="connsiteX6" fmla="*/ 77202 w 1583473"/>
              <a:gd name="connsiteY6" fmla="*/ 7184 h 814791"/>
              <a:gd name="connsiteX0" fmla="*/ 77202 w 1583473"/>
              <a:gd name="connsiteY0" fmla="*/ 9572 h 817179"/>
              <a:gd name="connsiteX1" fmla="*/ 1495724 w 1583473"/>
              <a:gd name="connsiteY1" fmla="*/ 13603 h 817179"/>
              <a:gd name="connsiteX2" fmla="*/ 1583473 w 1583473"/>
              <a:gd name="connsiteY2" fmla="*/ 142530 h 817179"/>
              <a:gd name="connsiteX3" fmla="*/ 1246149 w 1583473"/>
              <a:gd name="connsiteY3" fmla="*/ 817179 h 817179"/>
              <a:gd name="connsiteX4" fmla="*/ 337325 w 1583473"/>
              <a:gd name="connsiteY4" fmla="*/ 817179 h 817179"/>
              <a:gd name="connsiteX5" fmla="*/ 0 w 1583473"/>
              <a:gd name="connsiteY5" fmla="*/ 142530 h 817179"/>
              <a:gd name="connsiteX6" fmla="*/ 77202 w 1583473"/>
              <a:gd name="connsiteY6" fmla="*/ 9572 h 817179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8920 h 816527"/>
              <a:gd name="connsiteX1" fmla="*/ 1495724 w 1583473"/>
              <a:gd name="connsiteY1" fmla="*/ 15456 h 816527"/>
              <a:gd name="connsiteX2" fmla="*/ 1583473 w 1583473"/>
              <a:gd name="connsiteY2" fmla="*/ 141878 h 816527"/>
              <a:gd name="connsiteX3" fmla="*/ 1246149 w 1583473"/>
              <a:gd name="connsiteY3" fmla="*/ 816527 h 816527"/>
              <a:gd name="connsiteX4" fmla="*/ 337325 w 1583473"/>
              <a:gd name="connsiteY4" fmla="*/ 816527 h 816527"/>
              <a:gd name="connsiteX5" fmla="*/ 0 w 1583473"/>
              <a:gd name="connsiteY5" fmla="*/ 141878 h 816527"/>
              <a:gd name="connsiteX6" fmla="*/ 77202 w 1583473"/>
              <a:gd name="connsiteY6" fmla="*/ 8920 h 816527"/>
              <a:gd name="connsiteX0" fmla="*/ 77202 w 1583473"/>
              <a:gd name="connsiteY0" fmla="*/ 11036 h 818643"/>
              <a:gd name="connsiteX1" fmla="*/ 1491337 w 1583473"/>
              <a:gd name="connsiteY1" fmla="*/ 10428 h 818643"/>
              <a:gd name="connsiteX2" fmla="*/ 1583473 w 1583473"/>
              <a:gd name="connsiteY2" fmla="*/ 143994 h 818643"/>
              <a:gd name="connsiteX3" fmla="*/ 1246149 w 1583473"/>
              <a:gd name="connsiteY3" fmla="*/ 818643 h 818643"/>
              <a:gd name="connsiteX4" fmla="*/ 337325 w 1583473"/>
              <a:gd name="connsiteY4" fmla="*/ 818643 h 818643"/>
              <a:gd name="connsiteX5" fmla="*/ 0 w 1583473"/>
              <a:gd name="connsiteY5" fmla="*/ 143994 h 818643"/>
              <a:gd name="connsiteX6" fmla="*/ 77202 w 1583473"/>
              <a:gd name="connsiteY6" fmla="*/ 11036 h 818643"/>
              <a:gd name="connsiteX0" fmla="*/ 77202 w 1583473"/>
              <a:gd name="connsiteY0" fmla="*/ 4519 h 812126"/>
              <a:gd name="connsiteX1" fmla="*/ 1491337 w 1583473"/>
              <a:gd name="connsiteY1" fmla="*/ 3911 h 812126"/>
              <a:gd name="connsiteX2" fmla="*/ 1583473 w 1583473"/>
              <a:gd name="connsiteY2" fmla="*/ 137477 h 812126"/>
              <a:gd name="connsiteX3" fmla="*/ 1246149 w 1583473"/>
              <a:gd name="connsiteY3" fmla="*/ 812126 h 812126"/>
              <a:gd name="connsiteX4" fmla="*/ 337325 w 1583473"/>
              <a:gd name="connsiteY4" fmla="*/ 812126 h 812126"/>
              <a:gd name="connsiteX5" fmla="*/ 0 w 1583473"/>
              <a:gd name="connsiteY5" fmla="*/ 137477 h 812126"/>
              <a:gd name="connsiteX6" fmla="*/ 77202 w 1583473"/>
              <a:gd name="connsiteY6" fmla="*/ 4519 h 812126"/>
              <a:gd name="connsiteX0" fmla="*/ 79394 w 1583473"/>
              <a:gd name="connsiteY0" fmla="*/ 7751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79394 w 1583473"/>
              <a:gd name="connsiteY6" fmla="*/ 7751 h 808215"/>
              <a:gd name="connsiteX0" fmla="*/ 68425 w 1583473"/>
              <a:gd name="connsiteY0" fmla="*/ 10132 h 808215"/>
              <a:gd name="connsiteX1" fmla="*/ 1491337 w 1583473"/>
              <a:gd name="connsiteY1" fmla="*/ 0 h 808215"/>
              <a:gd name="connsiteX2" fmla="*/ 1583473 w 1583473"/>
              <a:gd name="connsiteY2" fmla="*/ 133566 h 808215"/>
              <a:gd name="connsiteX3" fmla="*/ 1246149 w 1583473"/>
              <a:gd name="connsiteY3" fmla="*/ 808215 h 808215"/>
              <a:gd name="connsiteX4" fmla="*/ 337325 w 1583473"/>
              <a:gd name="connsiteY4" fmla="*/ 808215 h 808215"/>
              <a:gd name="connsiteX5" fmla="*/ 0 w 1583473"/>
              <a:gd name="connsiteY5" fmla="*/ 133566 h 808215"/>
              <a:gd name="connsiteX6" fmla="*/ 68425 w 1583473"/>
              <a:gd name="connsiteY6" fmla="*/ 10132 h 808215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5 w 1583473"/>
              <a:gd name="connsiteY0" fmla="*/ 2988 h 801071"/>
              <a:gd name="connsiteX1" fmla="*/ 1486950 w 1583473"/>
              <a:gd name="connsiteY1" fmla="*/ 0 h 801071"/>
              <a:gd name="connsiteX2" fmla="*/ 1583473 w 1583473"/>
              <a:gd name="connsiteY2" fmla="*/ 126422 h 801071"/>
              <a:gd name="connsiteX3" fmla="*/ 1246149 w 1583473"/>
              <a:gd name="connsiteY3" fmla="*/ 801071 h 801071"/>
              <a:gd name="connsiteX4" fmla="*/ 337325 w 1583473"/>
              <a:gd name="connsiteY4" fmla="*/ 801071 h 801071"/>
              <a:gd name="connsiteX5" fmla="*/ 0 w 1583473"/>
              <a:gd name="connsiteY5" fmla="*/ 126422 h 801071"/>
              <a:gd name="connsiteX6" fmla="*/ 68425 w 1583473"/>
              <a:gd name="connsiteY6" fmla="*/ 2988 h 801071"/>
              <a:gd name="connsiteX0" fmla="*/ 68423 w 1583473"/>
              <a:gd name="connsiteY0" fmla="*/ 7 h 807485"/>
              <a:gd name="connsiteX1" fmla="*/ 1486950 w 1583473"/>
              <a:gd name="connsiteY1" fmla="*/ 6414 h 807485"/>
              <a:gd name="connsiteX2" fmla="*/ 1583473 w 1583473"/>
              <a:gd name="connsiteY2" fmla="*/ 132836 h 807485"/>
              <a:gd name="connsiteX3" fmla="*/ 1246149 w 1583473"/>
              <a:gd name="connsiteY3" fmla="*/ 807485 h 807485"/>
              <a:gd name="connsiteX4" fmla="*/ 337325 w 1583473"/>
              <a:gd name="connsiteY4" fmla="*/ 807485 h 807485"/>
              <a:gd name="connsiteX5" fmla="*/ 0 w 1583473"/>
              <a:gd name="connsiteY5" fmla="*/ 132836 h 807485"/>
              <a:gd name="connsiteX6" fmla="*/ 68423 w 1583473"/>
              <a:gd name="connsiteY6" fmla="*/ 7 h 80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3473" h="807485">
                <a:moveTo>
                  <a:pt x="68423" y="7"/>
                </a:moveTo>
                <a:lnTo>
                  <a:pt x="1486950" y="6414"/>
                </a:lnTo>
                <a:cubicBezTo>
                  <a:pt x="1530824" y="67305"/>
                  <a:pt x="1538137" y="66842"/>
                  <a:pt x="1583473" y="132836"/>
                </a:cubicBezTo>
                <a:lnTo>
                  <a:pt x="1246149" y="807485"/>
                </a:lnTo>
                <a:lnTo>
                  <a:pt x="337325" y="807485"/>
                </a:lnTo>
                <a:lnTo>
                  <a:pt x="0" y="132836"/>
                </a:lnTo>
                <a:cubicBezTo>
                  <a:pt x="25734" y="88517"/>
                  <a:pt x="66500" y="-918"/>
                  <a:pt x="68423" y="7"/>
                </a:cubicBezTo>
                <a:close/>
              </a:path>
            </a:pathLst>
          </a:custGeom>
          <a:gradFill>
            <a:gsLst>
              <a:gs pos="0">
                <a:schemeClr val="bg2">
                  <a:lumMod val="25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8400000" scaled="0"/>
          </a:gradFill>
          <a:ln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40674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5406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02725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"/>
            <a:ext cx="12192000" cy="234175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6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1211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2428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47884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4D067-4ADC-4E44-A8E1-EC6D134DA828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2"/>
            <a:ext cx="12192000" cy="234175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1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43CE-65B0-4F2D-9E13-C3126B74AF2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B690-84E1-4312-985A-1FF402CF35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76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43CE-65B0-4F2D-9E13-C3126B74AF2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B690-84E1-4312-985A-1FF402CF35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6858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43CE-65B0-4F2D-9E13-C3126B74AF2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B690-84E1-4312-985A-1FF402CF35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734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1E19-E01A-48D7-AB25-933593C31E1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DF3-8564-4A44-A976-2587392EFF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201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43CE-65B0-4F2D-9E13-C3126B74AF2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B690-84E1-4312-985A-1FF402CF35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39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43CE-65B0-4F2D-9E13-C3126B74AF2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B690-84E1-4312-985A-1FF402CF35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244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43CE-65B0-4F2D-9E13-C3126B74AF2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B690-84E1-4312-985A-1FF402CF35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016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43CE-65B0-4F2D-9E13-C3126B74AF2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B690-84E1-4312-985A-1FF402CF35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433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43CE-65B0-4F2D-9E13-C3126B74AF2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B690-84E1-4312-985A-1FF402CF35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115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43CE-65B0-4F2D-9E13-C3126B74AF2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B690-84E1-4312-985A-1FF402CF35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761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43CE-65B0-4F2D-9E13-C3126B74AF2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B690-84E1-4312-985A-1FF402CF35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400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43CE-65B0-4F2D-9E13-C3126B74AF2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B690-84E1-4312-985A-1FF402CF35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56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1E19-E01A-48D7-AB25-933593C31E1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DF3-8564-4A44-A976-2587392EFF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7505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1E19-E01A-48D7-AB25-933593C31E1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DF3-8564-4A44-A976-2587392EFF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541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1E19-E01A-48D7-AB25-933593C31E1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DF3-8564-4A44-A976-2587392EFF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5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1E19-E01A-48D7-AB25-933593C31E1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DF3-8564-4A44-A976-2587392EFF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760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video" Target="../media/media1.wmv"/><Relationship Id="rId5" Type="http://schemas.openxmlformats.org/officeDocument/2006/relationships/slideLayout" Target="../slideLayouts/slideLayout43.xml"/><Relationship Id="rId10" Type="http://schemas.microsoft.com/office/2007/relationships/media" Target="../media/media1.wmv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71E19-E01A-48D7-AB25-933593C31E1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01DF3-8564-4A44-A976-2587392EFF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725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BE8A2-ACB5-489F-A30B-929B0176D294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112727-D6DF-47A2-AFEA-FB079E2B6D8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426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A5F1C-1303-4FBA-88B4-E6FD33156CB1}" type="datetimeFigureOut">
              <a:rPr lang="pl-PL" smtClean="0"/>
              <a:pPr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CFBDE-7CE3-4DE0-A06D-D4FA37DBD5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442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exagon BG.wmv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7139" y="163128"/>
            <a:ext cx="1086157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445" y="1625601"/>
            <a:ext cx="11552663" cy="4931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98025"/>
            <a:ext cx="1524000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4D067-4ADC-4E44-A8E1-EC6D134DA828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600" y="6598025"/>
            <a:ext cx="8940800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77600" y="6598025"/>
            <a:ext cx="812800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7F96F-1D34-4AD8-A324-DDD9B7126D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6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4000" b="1" kern="1200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85000"/>
        </a:lnSpc>
        <a:spcBef>
          <a:spcPts val="400"/>
        </a:spcBef>
        <a:buFontTx/>
        <a:buBlip>
          <a:blip r:embed="rId13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85000"/>
        </a:lnSpc>
        <a:spcBef>
          <a:spcPts val="50"/>
        </a:spcBef>
        <a:buFont typeface="Calibri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85000"/>
        </a:lnSpc>
        <a:spcBef>
          <a:spcPts val="50"/>
        </a:spcBef>
        <a:buFont typeface="Calibri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85000"/>
        </a:lnSpc>
        <a:spcBef>
          <a:spcPts val="50"/>
        </a:spcBef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85000"/>
        </a:lnSpc>
        <a:spcBef>
          <a:spcPts val="50"/>
        </a:spcBef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71E19-E01A-48D7-AB25-933593C31E10}" type="datetimeFigureOut">
              <a:rPr lang="pl-PL" smtClean="0"/>
              <a:t>28.06.2017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01DF3-8564-4A44-A976-2587392EFF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719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7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historia.serock.p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1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4.emf"/><Relationship Id="rId4" Type="http://schemas.openxmlformats.org/officeDocument/2006/relationships/oleObject" Target="../embeddings/oleObject8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782111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SPRAWOZDANIE </a:t>
            </a:r>
            <a:br>
              <a:rPr lang="pl-PL" sz="4800" b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pl-PL" sz="4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Z WYKONANIA BUDŻETU </a:t>
            </a:r>
            <a:br>
              <a:rPr lang="pl-PL" sz="4800" b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pl-PL" sz="4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MIASTA I GMINY SEROCK </a:t>
            </a:r>
            <a:br>
              <a:rPr lang="pl-PL" sz="4800" b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pl-PL" sz="4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ZA 2016 ROK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642026" y="2976664"/>
            <a:ext cx="3139274" cy="3200299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800" y="2297101"/>
            <a:ext cx="3487199" cy="4351338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5186"/>
            <a:ext cx="3891064" cy="414325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5930500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400" b="1" dirty="0"/>
          </a:p>
          <a:p>
            <a:pPr algn="ctr"/>
            <a:r>
              <a:rPr lang="pl-PL" sz="2400" b="1" dirty="0"/>
              <a:t>Czerwiec 2017r.</a:t>
            </a:r>
          </a:p>
        </p:txBody>
      </p:sp>
    </p:spTree>
    <p:extLst>
      <p:ext uri="{BB962C8B-B14F-4D97-AF65-F5344CB8AC3E}">
        <p14:creationId xmlns:p14="http://schemas.microsoft.com/office/powerpoint/2010/main" val="283735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C5ABF4-EEF4-4135-8491-2560B379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01027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/>
              <a:t>Wysokość podatku PIT i CIT w latach 2012 - 2016</a:t>
            </a:r>
          </a:p>
        </p:txBody>
      </p:sp>
      <p:graphicFrame>
        <p:nvGraphicFramePr>
          <p:cNvPr id="11" name="Symbol zastępczy zawartości 10">
            <a:extLst>
              <a:ext uri="{FF2B5EF4-FFF2-40B4-BE49-F238E27FC236}">
                <a16:creationId xmlns:a16="http://schemas.microsoft.com/office/drawing/2014/main" id="{51792EC9-F3E3-40F4-A223-59532F4BA4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5761551"/>
              </p:ext>
            </p:extLst>
          </p:nvPr>
        </p:nvGraphicFramePr>
        <p:xfrm>
          <a:off x="188685" y="696686"/>
          <a:ext cx="12192001" cy="6161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55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2922" y="0"/>
            <a:ext cx="10515600" cy="783121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/>
              <a:t>W 2016r.  Gmina pozyskała  ponad 1 milion złotych z tytułu dofinansowania realizowanych zadań w formie dotacji i środków unijnych: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" y="667657"/>
            <a:ext cx="12192000" cy="619034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l-PL" sz="2400" dirty="0">
              <a:latin typeface="+mj-lt"/>
            </a:endParaRPr>
          </a:p>
          <a:p>
            <a:pPr marL="0" indent="0">
              <a:buNone/>
            </a:pPr>
            <a:r>
              <a:rPr lang="pl-PL" sz="2400" dirty="0">
                <a:latin typeface="+mj-lt"/>
              </a:rPr>
              <a:t>Na powyższą kwotę  składają się między innymi:</a:t>
            </a:r>
          </a:p>
          <a:p>
            <a:pPr marL="457200" lvl="0" indent="-457200">
              <a:buAutoNum type="arabicPeriod"/>
            </a:pPr>
            <a:r>
              <a:rPr lang="pl-PL" sz="2400" b="1" dirty="0">
                <a:latin typeface="+mj-lt"/>
              </a:rPr>
              <a:t>środki unijne w łącznej </a:t>
            </a:r>
            <a:r>
              <a:rPr lang="pl-PL" sz="2400" b="1" i="1" dirty="0">
                <a:latin typeface="+mj-lt"/>
              </a:rPr>
              <a:t>kwocie 493.137,55 zł </a:t>
            </a:r>
            <a:r>
              <a:rPr lang="pl-PL" sz="2400" b="1" dirty="0">
                <a:latin typeface="+mj-lt"/>
              </a:rPr>
              <a:t>pochodzące z </a:t>
            </a:r>
            <a:r>
              <a:rPr lang="pl-PL" sz="2400" b="1" i="1" dirty="0">
                <a:latin typeface="+mj-lt"/>
              </a:rPr>
              <a:t>Mazowieckiej Jednostki Wdrażania Programów Unijnych na dofinansowanie zadań inwestycyjnych i bieżących:</a:t>
            </a:r>
          </a:p>
          <a:p>
            <a:pPr lvl="0"/>
            <a:r>
              <a:rPr lang="pl-PL" sz="2400" dirty="0">
                <a:latin typeface="+mj-lt"/>
              </a:rPr>
              <a:t>„Rozbudowa kanalizacji sanitarnej na terenie gminy Serock” w kwocie 46.920,12 zł,</a:t>
            </a:r>
          </a:p>
          <a:p>
            <a:pPr lvl="0"/>
            <a:r>
              <a:rPr lang="pl-PL" sz="2400" dirty="0">
                <a:latin typeface="+mj-lt"/>
              </a:rPr>
              <a:t>„Rozbudowa systemu kanalizacji sanitarnej w Serocku” w kwocie 401.543,71 zł,</a:t>
            </a:r>
          </a:p>
          <a:p>
            <a:pPr lvl="0"/>
            <a:r>
              <a:rPr lang="pl-PL" sz="2400" dirty="0">
                <a:latin typeface="+mj-lt"/>
              </a:rPr>
              <a:t>„Mobilność kadry edukacji szkolnej” w wysokości 44.673,72 zł.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pl-PL" sz="2400" b="1" dirty="0">
                <a:latin typeface="+mj-lt"/>
              </a:rPr>
              <a:t>środki pochodzące z programów rządowych w łącznej wysokości 115.384,84 zł na dofinansowanie: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r>
              <a:rPr lang="pl-PL" sz="2400" dirty="0">
                <a:latin typeface="+mj-lt"/>
              </a:rPr>
              <a:t>„Bezpieczna i przyjazna szkoła” – 33.60 zł,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r>
              <a:rPr lang="pl-PL" sz="2400" dirty="0">
                <a:latin typeface="+mj-lt"/>
              </a:rPr>
              <a:t>„Bezpieczna+” – 31.521 zł,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r>
              <a:rPr lang="pl-PL" sz="2400" dirty="0">
                <a:latin typeface="+mj-lt"/>
              </a:rPr>
              <a:t>„Narodowy program Rozwoju Czytelnictwa” – 64.000 zł,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r>
              <a:rPr lang="pl-PL" sz="2400" dirty="0">
                <a:latin typeface="+mj-lt"/>
              </a:rPr>
              <a:t>„Akademia Chóralna” – 3.020 zł,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r>
              <a:rPr lang="pl-PL" sz="2400" dirty="0">
                <a:latin typeface="+mj-lt"/>
              </a:rPr>
              <a:t>„Realizacja zajęć sportowych dla uczniów ukierunkowanych na upowszechnianie nauki pływania” – 13.483,84 zł.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</a:pPr>
            <a:endParaRPr lang="pl-PL" sz="2400" dirty="0">
              <a:latin typeface="+mj-lt"/>
            </a:endParaRPr>
          </a:p>
          <a:p>
            <a:pPr marL="0" lvl="0" indent="0">
              <a:buNone/>
            </a:pPr>
            <a:endParaRPr lang="pl-PL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072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6114" y="0"/>
            <a:ext cx="12177485" cy="685800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b="1" dirty="0">
                <a:latin typeface="+mj-lt"/>
                <a:ea typeface="Calibri" panose="020F0502020204030204" pitchFamily="34" charset="0"/>
              </a:rPr>
              <a:t>3.     dotacja z Urzędu Marszałkowskiego Województwa Mazowieckiego w kwocie 5.411,55 zł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b="1" dirty="0">
                <a:latin typeface="+mj-lt"/>
                <a:ea typeface="Calibri" panose="020F0502020204030204" pitchFamily="34" charset="0"/>
              </a:rPr>
              <a:t>        </a:t>
            </a:r>
            <a:r>
              <a:rPr lang="pl-PL" dirty="0">
                <a:latin typeface="+mj-lt"/>
                <a:ea typeface="Calibri" panose="020F0502020204030204" pitchFamily="34" charset="0"/>
              </a:rPr>
              <a:t>stanowiąca zwrot poniesionych kosztów za udział w targach turystycznych Kół Gospodyń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+mj-lt"/>
                <a:ea typeface="Calibri" panose="020F0502020204030204" pitchFamily="34" charset="0"/>
              </a:rPr>
              <a:t>        Wiejskich,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+mj-lt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AutoNum type="arabicPeriod" startAt="4"/>
            </a:pPr>
            <a:r>
              <a:rPr lang="pl-PL" b="1" dirty="0">
                <a:effectLst/>
                <a:latin typeface="+mj-lt"/>
                <a:ea typeface="Calibri" panose="020F0502020204030204" pitchFamily="34" charset="0"/>
              </a:rPr>
              <a:t>dotacja z </a:t>
            </a:r>
            <a:r>
              <a:rPr lang="pl-PL" b="1" dirty="0">
                <a:effectLst/>
                <a:latin typeface="+mj-lt"/>
              </a:rPr>
              <a:t>Wojewódzkiego Funduszu Ochrony Środowiska i Gospodarki Wodnej w kwocie 38.809,75 zł </a:t>
            </a:r>
            <a:r>
              <a:rPr lang="pl-PL" dirty="0">
                <a:effectLst/>
                <a:latin typeface="+mj-lt"/>
              </a:rPr>
              <a:t>na dofinansowanie zadania pn.:</a:t>
            </a:r>
            <a:r>
              <a:rPr lang="pl-PL" dirty="0">
                <a:latin typeface="+mj-lt"/>
              </a:rPr>
              <a:t> </a:t>
            </a:r>
            <a:r>
              <a:rPr lang="pl-PL" dirty="0">
                <a:effectLst/>
                <a:latin typeface="+mj-lt"/>
              </a:rPr>
              <a:t>„Demontaż, odbiór, transport i utylizacja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effectLst/>
                <a:latin typeface="+mj-lt"/>
              </a:rPr>
              <a:t>       wyrobów zawierających azbest z terenu Miasta i Gminy Serock w 2016 roku”.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l-PL" dirty="0">
              <a:effectLst/>
              <a:latin typeface="+mj-lt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pl-PL" b="1" dirty="0">
                <a:effectLst/>
                <a:latin typeface="+mj-lt"/>
                <a:ea typeface="Calibri" panose="020F0502020204030204" pitchFamily="34" charset="0"/>
              </a:rPr>
              <a:t>5.   dotacje z Powiatu Legionowskiego w łącznej wysokości 291.240 zł</a:t>
            </a:r>
            <a:r>
              <a:rPr lang="pl-PL" dirty="0">
                <a:effectLst/>
                <a:latin typeface="+mj-lt"/>
                <a:ea typeface="Calibri" panose="020F0502020204030204" pitchFamily="34" charset="0"/>
              </a:rPr>
              <a:t> na dofinansowanie: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+mj-lt"/>
                <a:ea typeface="Calibri" panose="020F0502020204030204" pitchFamily="34" charset="0"/>
              </a:rPr>
              <a:t> organizacji Święta Patrona  Serocka św. Wojciecha pn.: </a:t>
            </a:r>
            <a:r>
              <a:rPr lang="pl-PL" b="1" dirty="0">
                <a:effectLst/>
                <a:latin typeface="+mj-lt"/>
                <a:ea typeface="Calibri" panose="020F0502020204030204" pitchFamily="34" charset="0"/>
              </a:rPr>
              <a:t>„Wojciechowe świętowanie”</a:t>
            </a:r>
            <a:r>
              <a:rPr lang="pl-PL" dirty="0">
                <a:effectLst/>
                <a:latin typeface="+mj-lt"/>
                <a:ea typeface="Calibri" panose="020F0502020204030204" pitchFamily="34" charset="0"/>
              </a:rPr>
              <a:t> – </a:t>
            </a:r>
            <a:r>
              <a:rPr lang="pl-PL" b="1" dirty="0">
                <a:effectLst/>
                <a:latin typeface="+mj-lt"/>
                <a:ea typeface="Calibri" panose="020F0502020204030204" pitchFamily="34" charset="0"/>
              </a:rPr>
              <a:t>10.000 zł</a:t>
            </a:r>
            <a:r>
              <a:rPr lang="pl-PL" dirty="0">
                <a:latin typeface="+mj-lt"/>
                <a:ea typeface="Calibri" panose="020F0502020204030204" pitchFamily="34" charset="0"/>
              </a:rPr>
              <a:t>,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+mj-lt"/>
                <a:ea typeface="Calibri" panose="020F0502020204030204" pitchFamily="34" charset="0"/>
              </a:rPr>
              <a:t> Komunikacja lokalna – 31.240 zł,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dirty="0">
                <a:effectLst/>
                <a:latin typeface="+mj-lt"/>
                <a:ea typeface="Calibri" panose="020F0502020204030204" pitchFamily="34" charset="0"/>
              </a:rPr>
              <a:t>„Przebudowa drogi gminnej Nr 180422W ul. Głównej w Stasim Lesie” – 250.000 zł.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l-PL" dirty="0">
              <a:effectLst/>
              <a:latin typeface="+mj-lt"/>
              <a:ea typeface="Calibri" panose="020F0502020204030204" pitchFamily="34" charset="0"/>
            </a:endParaRP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AutoNum type="arabicPeriod" startAt="6"/>
            </a:pPr>
            <a:r>
              <a:rPr lang="pl-PL" b="1" dirty="0">
                <a:latin typeface="+mj-lt"/>
                <a:ea typeface="Calibri" panose="020F0502020204030204" pitchFamily="34" charset="0"/>
              </a:rPr>
              <a:t>dotacja z Mazowieckiego Urzędu Wojewódzkiego w wysokości 61.572,84 zł </a:t>
            </a:r>
            <a:r>
              <a:rPr lang="pl-PL" dirty="0">
                <a:latin typeface="+mj-lt"/>
                <a:ea typeface="Calibri" panose="020F0502020204030204" pitchFamily="34" charset="0"/>
              </a:rPr>
              <a:t>stanowiąca zwrot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+mj-lt"/>
                <a:ea typeface="Calibri" panose="020F0502020204030204" pitchFamily="34" charset="0"/>
              </a:rPr>
              <a:t>      części poniesionych wydatków wykonanych w ramach funduszu sołeckiego za 2015r. 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+mj-lt"/>
              <a:ea typeface="Calibri" panose="020F0502020204030204" pitchFamily="34" charset="0"/>
            </a:endParaRP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AutoNum type="arabicPeriod" startAt="7"/>
            </a:pPr>
            <a:r>
              <a:rPr lang="pl-PL" b="1" dirty="0">
                <a:latin typeface="+mj-lt"/>
                <a:ea typeface="Calibri" panose="020F0502020204030204" pitchFamily="34" charset="0"/>
              </a:rPr>
              <a:t>d</a:t>
            </a:r>
            <a:r>
              <a:rPr lang="pl-PL" b="1" dirty="0">
                <a:effectLst/>
                <a:latin typeface="+mj-lt"/>
                <a:ea typeface="Calibri" panose="020F0502020204030204" pitchFamily="34" charset="0"/>
              </a:rPr>
              <a:t>otacja z Gminy Sorkwity w </a:t>
            </a:r>
            <a:r>
              <a:rPr lang="pl-PL" b="1" dirty="0">
                <a:latin typeface="+mj-lt"/>
                <a:ea typeface="Calibri" panose="020F0502020204030204" pitchFamily="34" charset="0"/>
              </a:rPr>
              <a:t>wysokości 1.500 zł </a:t>
            </a:r>
            <a:r>
              <a:rPr lang="pl-PL" dirty="0">
                <a:latin typeface="+mj-lt"/>
                <a:ea typeface="Calibri" panose="020F0502020204030204" pitchFamily="34" charset="0"/>
              </a:rPr>
              <a:t>z przeznaczeniem na dofinansowanie zakupu sprzętu ochronnego do działań przeciwpożarowych.</a:t>
            </a:r>
            <a:endParaRPr lang="pl-PL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5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067083" cy="98935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/>
              <a:t>Ilość osób objętych systemem gospodarki odpadami komunalnymi w 2016r.</a:t>
            </a:r>
            <a:r>
              <a:rPr lang="pl-PL" sz="3200" b="1" dirty="0">
                <a:solidFill>
                  <a:srgbClr val="FF0000"/>
                </a:solidFill>
              </a:rPr>
              <a:t> </a:t>
            </a:r>
            <a:br>
              <a:rPr lang="pl-PL" sz="3200" b="1" dirty="0">
                <a:solidFill>
                  <a:srgbClr val="FF0000"/>
                </a:solidFill>
              </a:rPr>
            </a:br>
            <a:r>
              <a:rPr lang="pl-PL" sz="3200" b="1" dirty="0"/>
              <a:t>W ramach systemu uzyskano opłatę w wysokości 1 742 779,22 zł</a:t>
            </a: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84320"/>
              </p:ext>
            </p:extLst>
          </p:nvPr>
        </p:nvGraphicFramePr>
        <p:xfrm>
          <a:off x="-2" y="551543"/>
          <a:ext cx="12192001" cy="6306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786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126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/>
              <a:t>		</a:t>
            </a:r>
            <a:r>
              <a:rPr lang="pl-PL" sz="2800" b="1" dirty="0">
                <a:solidFill>
                  <a:srgbClr val="7030A0"/>
                </a:solidFill>
              </a:rPr>
              <a:t>Wydatki na poszczególne zadania</a:t>
            </a:r>
          </a:p>
        </p:txBody>
      </p:sp>
      <p:graphicFrame>
        <p:nvGraphicFramePr>
          <p:cNvPr id="9" name="Symbol zastępczy zawartości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450160298"/>
              </p:ext>
            </p:extLst>
          </p:nvPr>
        </p:nvGraphicFramePr>
        <p:xfrm>
          <a:off x="0" y="481013"/>
          <a:ext cx="12192000" cy="647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4734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01600" y="159658"/>
            <a:ext cx="12293600" cy="75474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b="1" dirty="0"/>
              <a:t>W 2016r. Gmina Serock udzieliła pomocy finansowej w formie dotacji oraz przekazała środki w wysokości ponad 1.195.000 zł dla:</a:t>
            </a:r>
            <a:br>
              <a:rPr lang="pl-PL" sz="2800" b="1" dirty="0"/>
            </a:br>
            <a:endParaRPr lang="pl-PL" sz="2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50800" y="1059542"/>
            <a:ext cx="12192000" cy="579845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b="1" dirty="0"/>
              <a:t>Powiatu Legionowskiego na: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Budowę chodnika w ciągu drogi powiatowej Nr 1802W w miejscowości Dębe na terenie Gminy Serock  w wysokości </a:t>
            </a:r>
            <a:r>
              <a:rPr lang="pl-PL" b="1" dirty="0"/>
              <a:t>40.785,08 zł</a:t>
            </a:r>
            <a:r>
              <a:rPr lang="pl-PL" dirty="0"/>
              <a:t>,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Przebudowę drogi powiatowej Nr 1803 na terenie Gminy Serock w wysokości </a:t>
            </a:r>
            <a:r>
              <a:rPr lang="pl-PL" b="1" dirty="0"/>
              <a:t>350.000 zł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Wydanie publikacji pt.: „Bitwa Warszawska 1920r. Jabłonna, Legionowo, Nieporęt, Serock, Wieliszew” autorstwa Krzysztofa Klimaszewskiego i Mirosława Pakuły      </a:t>
            </a:r>
            <a:r>
              <a:rPr lang="pl-PL" b="1" dirty="0"/>
              <a:t>w wysokości 3.974,88 zł,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Upowszechnienie pamięci majora Konstantego Radziwiłła, zasłużonego dla historii regionu powiatu  </a:t>
            </a:r>
            <a:r>
              <a:rPr lang="pl-PL" b="1" dirty="0"/>
              <a:t>w wysokości 4.586,98 zł.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b="1" dirty="0"/>
              <a:t>Samodzielnego Publicznego Zakładu Opieki Zdrowotnej w Serocku </a:t>
            </a:r>
            <a:r>
              <a:rPr lang="pl-PL" dirty="0"/>
              <a:t>na realizację dwóch profilaktycznych programów zdrowotnych: grypa i pneumokoki w kwocie </a:t>
            </a:r>
            <a:r>
              <a:rPr lang="pl-PL" b="1" dirty="0"/>
              <a:t>17.996 zł </a:t>
            </a:r>
            <a:r>
              <a:rPr lang="pl-PL" dirty="0"/>
              <a:t>oraz na remont budynku w kwocie </a:t>
            </a:r>
            <a:r>
              <a:rPr lang="pl-PL" b="1" dirty="0"/>
              <a:t>75.000 zł           </a:t>
            </a:r>
          </a:p>
        </p:txBody>
      </p:sp>
    </p:spTree>
    <p:extLst>
      <p:ext uri="{BB962C8B-B14F-4D97-AF65-F5344CB8AC3E}">
        <p14:creationId xmlns:p14="http://schemas.microsoft.com/office/powerpoint/2010/main" val="49741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12192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800" b="1" dirty="0"/>
              <a:t>Komendy Policji w Serocku </a:t>
            </a:r>
            <a:r>
              <a:rPr lang="pl-PL" sz="2800" dirty="0"/>
              <a:t>na pokrycie kosztów służb ponadnormatywnych                     w kwocie </a:t>
            </a:r>
            <a:r>
              <a:rPr lang="pl-PL" sz="2800" b="1" dirty="0"/>
              <a:t>25.000 zł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pl-PL" sz="2800" dirty="0"/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800" b="1" dirty="0"/>
              <a:t>Komendy Wojewódzkiej Państwowej Straży Pożarnej </a:t>
            </a:r>
            <a:r>
              <a:rPr lang="pl-PL" sz="2800" dirty="0"/>
              <a:t>z przeznaczeniem dla Komendy Powiatowej Państwowej Straży Pożarnej w Legionowie na dofinansowanie zakupu sprzętu do utrzymania wysokiego stopnia gotowości operacyjno – technicznej i poprawy skuteczności działań w czasie prowadzenia akcji ratowniczo – gaśniczych w wysokości  </a:t>
            </a:r>
            <a:r>
              <a:rPr lang="pl-PL" sz="2800" b="1" dirty="0"/>
              <a:t>26.000 zł</a:t>
            </a:r>
            <a:r>
              <a:rPr lang="pl-PL" sz="2800" dirty="0"/>
              <a:t>,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l-PL" sz="2800" dirty="0"/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800" b="1" dirty="0"/>
              <a:t>mieszkańców gminy </a:t>
            </a:r>
            <a:r>
              <a:rPr lang="pl-PL" sz="2800" dirty="0"/>
              <a:t>na dofinansowanie budowy przydomowych oczyszczalni ścieków w kwocie </a:t>
            </a:r>
            <a:r>
              <a:rPr lang="pl-PL" sz="2800" b="1" dirty="0"/>
              <a:t>22.500 zł </a:t>
            </a:r>
            <a:r>
              <a:rPr lang="pl-PL" sz="2800" dirty="0"/>
              <a:t>oraz na wymianę systemów grzewczych na systemy proekologiczne w kwocie </a:t>
            </a:r>
            <a:r>
              <a:rPr lang="pl-PL" sz="2800" b="1" dirty="0"/>
              <a:t>89.703 zł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pl-PL" sz="2800" dirty="0"/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2800" b="1" dirty="0"/>
              <a:t>podmiotów prowadzących niepubliczne przedszkola i punkt przedszkolny </a:t>
            </a:r>
            <a:r>
              <a:rPr lang="pl-PL" sz="2800" dirty="0"/>
              <a:t>na terenie gminy Serock w kwocie </a:t>
            </a:r>
            <a:r>
              <a:rPr lang="pl-PL" sz="2800" b="1" dirty="0"/>
              <a:t>539.592,13 zł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82906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2251" y="891633"/>
            <a:ext cx="10515600" cy="8245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6000" b="1" dirty="0"/>
              <a:t>Najważniejsze inwestycje gminne w 2016 r.</a:t>
            </a:r>
          </a:p>
          <a:p>
            <a:pPr marL="0" indent="0" algn="ctr">
              <a:buNone/>
            </a:pPr>
            <a:endParaRPr lang="pl-PL" sz="6000" b="1" dirty="0"/>
          </a:p>
          <a:p>
            <a:pPr marL="0" indent="0" algn="ctr">
              <a:buNone/>
            </a:pPr>
            <a:r>
              <a:rPr lang="pl-PL" sz="6000" b="1" dirty="0"/>
              <a:t>Wydatkowano środki w kwocie 9.271.608,76 zł</a:t>
            </a:r>
          </a:p>
        </p:txBody>
      </p:sp>
    </p:spTree>
    <p:extLst>
      <p:ext uri="{BB962C8B-B14F-4D97-AF65-F5344CB8AC3E}">
        <p14:creationId xmlns:p14="http://schemas.microsoft.com/office/powerpoint/2010/main" val="298064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0866" y="28696"/>
            <a:ext cx="12049534" cy="580904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+mj-lt"/>
              </a:rPr>
              <a:t> </a:t>
            </a:r>
            <a:r>
              <a:rPr lang="pl-PL" sz="3200" dirty="0">
                <a:latin typeface="+mj-lt"/>
              </a:rPr>
              <a:t>Budowa sieci kanalizacji sanitarnej w miejscowości Zegrze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0" y="609601"/>
            <a:ext cx="8075160" cy="5204604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dirty="0"/>
              <a:t>W 2016r. podpisano umowę na budowę sieci kanalizacji sanitarnej w Zegrzu. W ramach zadania planuje się budowę około 3 km sieci oraz dwie przepompownie. Zakończenie inwestycji przewidziane jest na 2018 r. W 2016 r. zawarto umowę o dofinansowanie tego przedsięwzięcia w ramach Programu Operacyjnego Infrastruktura i Środowisko 2014-2020w kwocie </a:t>
            </a:r>
            <a:r>
              <a:rPr lang="pl-PL" sz="2400" b="1" dirty="0"/>
              <a:t>3 223 200,93 zł.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075" y="1310639"/>
            <a:ext cx="3971925" cy="115252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279" y="3395582"/>
            <a:ext cx="4529721" cy="339576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66" y="3395582"/>
            <a:ext cx="6047756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20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5277" y="1"/>
            <a:ext cx="12066723" cy="1150374"/>
          </a:xfrm>
        </p:spPr>
        <p:txBody>
          <a:bodyPr>
            <a:noAutofit/>
          </a:bodyPr>
          <a:lstStyle/>
          <a:p>
            <a:pPr algn="ctr"/>
            <a:r>
              <a:rPr lang="pl-PL" sz="3200" dirty="0">
                <a:latin typeface="+mj-lt"/>
              </a:rPr>
              <a:t>Przebudowa dróg gminnych w Serocku: </a:t>
            </a:r>
          </a:p>
          <a:p>
            <a:pPr algn="ctr"/>
            <a:r>
              <a:rPr lang="pl-PL" sz="3200" dirty="0">
                <a:latin typeface="+mj-lt"/>
              </a:rPr>
              <a:t>ulice Poniatowskiego, Św. Wojciecha, Farna, Retmańska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" y="1150375"/>
            <a:ext cx="7820758" cy="627457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dirty="0"/>
              <a:t>W ramach inwestycji zmodernizowano łącznie około                      480 mb ulic, w tym dokonano kompleksowej wymiany nawierzchni, wyremontowano chodniki, zjazdy                                         i infrastrukturę towarzyszącą, głównie odwodnienie drogi.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dirty="0"/>
              <a:t>Łączna wartość zadania wyniosła kwotę 583 974,49 zł.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lang="pl-P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60" y="1344619"/>
            <a:ext cx="4553478" cy="30356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86" y="4018087"/>
            <a:ext cx="4022573" cy="26817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" y="3170903"/>
            <a:ext cx="5293349" cy="35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5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1600" y="145143"/>
            <a:ext cx="12090400" cy="6574972"/>
          </a:xfrm>
        </p:spPr>
        <p:txBody>
          <a:bodyPr>
            <a:normAutofit/>
          </a:bodyPr>
          <a:lstStyle/>
          <a:p>
            <a:pPr algn="l"/>
            <a:r>
              <a:rPr lang="pl-PL" sz="3200" dirty="0"/>
              <a:t>Budżet Miasta i Gminy Serock na 2016 rok został przyjęty  Uchwałą Budżetową Miasta i Gminy Serock Nr 164/XVI/2015 Rady Miejskiej                      w Serocku w dniu 21 grudnia 2015r. w następujących wielkościach:</a:t>
            </a:r>
            <a:br>
              <a:rPr lang="pl-PL" sz="3200" dirty="0"/>
            </a:br>
            <a:br>
              <a:rPr lang="pl-PL" sz="3200" dirty="0"/>
            </a:br>
            <a:r>
              <a:rPr lang="pl-PL" sz="3200" b="1" dirty="0"/>
              <a:t>dochody 51 548 465 zł</a:t>
            </a:r>
            <a:br>
              <a:rPr lang="pl-PL" sz="3200" dirty="0"/>
            </a:br>
            <a:r>
              <a:rPr lang="pl-PL" sz="3200" dirty="0"/>
              <a:t>dochody bieżące w kwocie 49 701 198 zł,</a:t>
            </a:r>
            <a:br>
              <a:rPr lang="pl-PL" sz="3200" dirty="0"/>
            </a:br>
            <a:r>
              <a:rPr lang="pl-PL" sz="3200" dirty="0"/>
              <a:t>dochody majątkowe w kwocie 1 847 267 zł</a:t>
            </a:r>
            <a:br>
              <a:rPr lang="pl-PL" sz="3200" dirty="0"/>
            </a:br>
            <a:br>
              <a:rPr lang="pl-PL" sz="3200" dirty="0"/>
            </a:br>
            <a:r>
              <a:rPr lang="pl-PL" sz="3200" b="1" dirty="0"/>
              <a:t>wydatki 54 151 725,58 zł</a:t>
            </a:r>
            <a:br>
              <a:rPr lang="pl-PL" sz="3200" dirty="0"/>
            </a:br>
            <a:r>
              <a:rPr lang="pl-PL" sz="3200" dirty="0"/>
              <a:t>wydatki bieżące 43 205 875,46 zł</a:t>
            </a:r>
            <a:br>
              <a:rPr lang="pl-PL" sz="3200" dirty="0"/>
            </a:br>
            <a:r>
              <a:rPr lang="pl-PL" sz="3200" dirty="0"/>
              <a:t>wydatki majątkowe 10 945 850,12 zł</a:t>
            </a:r>
            <a:br>
              <a:rPr lang="pl-PL" sz="3200" dirty="0"/>
            </a:br>
            <a:r>
              <a:rPr lang="pl-PL" sz="3200" dirty="0"/>
              <a:t> </a:t>
            </a:r>
            <a:br>
              <a:rPr lang="pl-PL" sz="3200" dirty="0"/>
            </a:br>
            <a:r>
              <a:rPr lang="pl-PL" sz="3200" dirty="0"/>
              <a:t>Deficyt budżetowy został określony na kwotę 2 603 260,58 zł</a:t>
            </a:r>
            <a:br>
              <a:rPr lang="pl-PL" sz="2000" dirty="0"/>
            </a:b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94390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7714" y="1"/>
            <a:ext cx="11974286" cy="1016000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Budowa parkingów w rejonie Zespołu Szkół w Zegrzu i Zespołu Szkół                       w Serocku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03238" y="1016001"/>
            <a:ext cx="12088761" cy="276421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400" dirty="0"/>
              <a:t>Ważną inwestycją  z punktu widzenia  lokalnych potrzeb była budowa parkingu na terenie Zespołu Szkół w Zegrzu oraz zespołu Szkół w Serocku. Podstawowym celem tego przedsięwzięcia było rozwiązanie problemu parkowania pojazdów przywożących uczniów do placówki szkolnej oraz w przypadku. W ramach inwestycji wybudowano łącznie 1 135 m² powierzchni parkingowych oraz 465 m² chodników.</a:t>
            </a:r>
          </a:p>
          <a:p>
            <a:pPr marL="0" indent="0" algn="just">
              <a:buNone/>
            </a:pPr>
            <a:r>
              <a:rPr lang="pl-PL" sz="2400" dirty="0"/>
              <a:t>Łączna wartość obu zadań wyniosła: 310 577,79 zł.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8072"/>
            <a:ext cx="5489893" cy="365992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38" y="2549731"/>
            <a:ext cx="5687961" cy="379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5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41828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Przebudowa ul. Głównej w Stasim Lesie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246743" y="638629"/>
            <a:ext cx="6500242" cy="4412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Inwestycja polegała na kompleksowej rozbudowie ul. Głównej  w Stasim Lesie na odcinku około 420m od drogi serwisowej w ciągu drogi krajowej Nr 61.</a:t>
            </a:r>
          </a:p>
          <a:p>
            <a:pPr marL="0" indent="0">
              <a:buNone/>
            </a:pPr>
            <a:r>
              <a:rPr lang="pl-PL" sz="2400" dirty="0"/>
              <a:t>W ramach inwestycji wybudowano jezdnię o nowej konstrukcji, chodniki, zjazdy, oświetlenie uliczne i odwodnienie. Zadanie obejmowało także budowę odcinków sieci wodociągowej i sanitarnej.</a:t>
            </a:r>
          </a:p>
          <a:p>
            <a:pPr marL="0" indent="0">
              <a:buNone/>
            </a:pPr>
            <a:r>
              <a:rPr lang="pl-PL" sz="2400" dirty="0"/>
              <a:t>Wartość przedsięwzięcia to 846 509,03zł</a:t>
            </a:r>
            <a:r>
              <a:rPr lang="pl-PL" dirty="0"/>
              <a:t>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7"/>
          <a:stretch/>
        </p:blipFill>
        <p:spPr>
          <a:xfrm>
            <a:off x="6746985" y="1519344"/>
            <a:ext cx="5445015" cy="46927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3657600"/>
            <a:ext cx="4477109" cy="29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0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841828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Budowa ciągu pieszo-rowerowego Jadwisin - Zegrze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0" y="711200"/>
            <a:ext cx="12192000" cy="4576792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pl-PL" dirty="0"/>
              <a:t>  </a:t>
            </a:r>
            <a:r>
              <a:rPr lang="pl-PL" sz="2400" dirty="0"/>
              <a:t>W 2016 roku zakończono i przekazano do użytkowania  - rozpoczętą na jesieni 2015 roku  - budowę ciągu pieszo rowerowego łączącego miejscowości Jadwisin i Zegrze o łącznej długości              1 100 mb. Kwota wydatkowana w 2016 r. na realizację tego zadania to 124 914,72 zł.  </a:t>
            </a: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78" y="1983491"/>
            <a:ext cx="6023551" cy="40157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5804"/>
            <a:ext cx="6018295" cy="401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7714" y="0"/>
            <a:ext cx="11974286" cy="1302589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/>
              <a:t>W 2016 r. na budowę i modernizację oświetlenia drogowego </a:t>
            </a:r>
            <a:br>
              <a:rPr lang="pl-PL" sz="3200" b="1" dirty="0"/>
            </a:br>
            <a:r>
              <a:rPr lang="pl-PL" sz="3200" b="1" dirty="0"/>
              <a:t>wydatkowano kwotę 1 293 403,83 zł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0" y="1045029"/>
            <a:ext cx="7978877" cy="58129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900" dirty="0">
                <a:latin typeface="+mj-lt"/>
              </a:rPr>
              <a:t>W ramach tej kwoty zaprojektowano i wybudowano oświetlenie:</a:t>
            </a:r>
          </a:p>
          <a:p>
            <a:r>
              <a:rPr lang="pl-PL" sz="1900" dirty="0">
                <a:latin typeface="+mj-lt"/>
              </a:rPr>
              <a:t>ul. Pod Lasem, Żytniej i Podleśnej w Serocku – 947 mb (25 punktów świetlnych) </a:t>
            </a:r>
          </a:p>
          <a:p>
            <a:r>
              <a:rPr lang="pl-PL" sz="1900" dirty="0">
                <a:latin typeface="+mj-lt"/>
              </a:rPr>
              <a:t>ul. Wspólnej i Serockiej w Kani Nowej – 1848 mb (37 punktów świetlnych)</a:t>
            </a:r>
          </a:p>
          <a:p>
            <a:r>
              <a:rPr lang="pl-PL" sz="1900" dirty="0">
                <a:latin typeface="+mj-lt"/>
              </a:rPr>
              <a:t>ul. Krasińskiego w Serocku – 288 mb (7 punktów świetlnych)</a:t>
            </a:r>
          </a:p>
          <a:p>
            <a:pPr marL="0" indent="0">
              <a:buNone/>
            </a:pPr>
            <a:r>
              <a:rPr lang="pl-PL" sz="1900" dirty="0">
                <a:latin typeface="+mj-lt"/>
              </a:rPr>
              <a:t>Wybudowano oświetlenie w oparciu o wcześniej opracowane projekty:</a:t>
            </a:r>
          </a:p>
          <a:p>
            <a:r>
              <a:rPr lang="pl-PL" sz="1900" dirty="0">
                <a:latin typeface="+mj-lt"/>
              </a:rPr>
              <a:t>drogi gminnej w miejscowości Dębinki – 2 380mb (49 punktów świetlnych)</a:t>
            </a:r>
          </a:p>
          <a:p>
            <a:r>
              <a:rPr lang="pl-PL" sz="1900" dirty="0">
                <a:latin typeface="+mj-lt"/>
              </a:rPr>
              <a:t>ulicy  Traugutta, Zacisze, Wiosennej w Serocku i Wierzbicy -  2 957 mb (67 punktów świetlnych)</a:t>
            </a:r>
          </a:p>
          <a:p>
            <a:r>
              <a:rPr lang="pl-PL" sz="1900" dirty="0">
                <a:latin typeface="+mj-lt"/>
              </a:rPr>
              <a:t>ulicy Bursztynowej i Szmaragdowej w Jadwisinie – 595mb (23 punkty świetlne).</a:t>
            </a:r>
          </a:p>
          <a:p>
            <a:pPr>
              <a:buNone/>
            </a:pPr>
            <a:r>
              <a:rPr lang="pl-PL" sz="1900" dirty="0">
                <a:latin typeface="+mj-lt"/>
              </a:rPr>
              <a:t>	Zmodernizowano oświetlenie drogowe w ul. Warszawskiej w Serocku poprzez budowę 1010 mb linii kablowej oraz montaż 34 szt. opraw oświetleniowych.</a:t>
            </a:r>
          </a:p>
          <a:p>
            <a:pPr>
              <a:buNone/>
            </a:pPr>
            <a:r>
              <a:rPr lang="pl-PL" sz="1900" dirty="0">
                <a:latin typeface="+mj-lt"/>
              </a:rPr>
              <a:t>	Zmodernizowano oświetlenie drogowe w miejscowościach Marynino, Stanisławowo, Skubianka, Jachranka, Zabłocie poprzez wymianę 226 szt opraw na energooszczędne typu LED</a:t>
            </a:r>
          </a:p>
          <a:p>
            <a:pPr>
              <a:buNone/>
            </a:pPr>
            <a:r>
              <a:rPr lang="pl-PL" sz="1900" dirty="0">
                <a:latin typeface="+mj-lt"/>
              </a:rPr>
              <a:t>Wszystkie wymienione inwestycje wybudowano w technologii LED.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/>
          <a:stretch/>
        </p:blipFill>
        <p:spPr>
          <a:xfrm>
            <a:off x="10023521" y="651294"/>
            <a:ext cx="2168479" cy="41597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877" y="2580968"/>
            <a:ext cx="2363204" cy="420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7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925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Budowa placu zabaw w Woli Smolanej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-1" y="624114"/>
            <a:ext cx="7358743" cy="4395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W ramach inwestycji wybudowano wielofunkcyjne boisko  </a:t>
            </a:r>
            <a:br>
              <a:rPr lang="pl-PL" sz="2400" dirty="0"/>
            </a:br>
            <a:r>
              <a:rPr lang="pl-PL" sz="2400" dirty="0"/>
              <a:t>o nawierzchni z trawy syntetycznej, plac zabaw dla najmłodszych dzieci, strefę siłowni zewnętrznej oraz altanę.</a:t>
            </a:r>
          </a:p>
          <a:p>
            <a:pPr marL="0" indent="0">
              <a:buNone/>
            </a:pPr>
            <a:r>
              <a:rPr lang="pl-PL" sz="2400" dirty="0"/>
              <a:t>Wybudowano także ogrodzenie i oświetlenie terenu.</a:t>
            </a:r>
          </a:p>
          <a:p>
            <a:pPr marL="0" indent="0">
              <a:buNone/>
            </a:pPr>
            <a:r>
              <a:rPr lang="pl-PL" sz="2400" dirty="0"/>
              <a:t>Wartość zadania wyniosła  389 184,88 zł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0761"/>
            <a:ext cx="5950857" cy="396723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66" y="1245019"/>
            <a:ext cx="5661534" cy="377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3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01600"/>
            <a:ext cx="12192000" cy="537029"/>
          </a:xfrm>
        </p:spPr>
        <p:txBody>
          <a:bodyPr>
            <a:normAutofit fontScale="90000"/>
          </a:bodyPr>
          <a:lstStyle/>
          <a:p>
            <a:br>
              <a:rPr lang="pl-PL" sz="2800" b="1" dirty="0"/>
            </a:br>
            <a:br>
              <a:rPr lang="pl-PL" sz="3600" b="1" dirty="0"/>
            </a:br>
            <a:r>
              <a:rPr lang="pl-PL" sz="3600" b="1" dirty="0"/>
              <a:t>Ważniejsze projekty opracowane w 2016 r.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8686" y="638629"/>
            <a:ext cx="12003314" cy="6219371"/>
          </a:xfrm>
        </p:spPr>
        <p:txBody>
          <a:bodyPr>
            <a:normAutofit fontScale="77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 dirty="0"/>
              <a:t>Budowa sieci wodociągowej w ul. Radosnej, Pogodnej i Tęczowej w miejscowości Stasi Las. </a:t>
            </a:r>
            <a:r>
              <a:rPr lang="pl-PL" sz="2800" i="1" dirty="0"/>
              <a:t>Projekt zakłada budowę sieci wodociągowej o długości 973 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 dirty="0"/>
              <a:t>Budowa ul. Książęcej w Jadwisinie </a:t>
            </a:r>
            <a:r>
              <a:rPr lang="pl-PL" sz="2800" i="1" dirty="0"/>
              <a:t>Inwestycja zakłada budowę jezdni łączącej ul. Szaniawskiego z ul. Szkolną w Jadwisinie wraz z chodnikiem i oświetleniem drogowym.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 dirty="0"/>
              <a:t>Budowa ul. Traugutta i Zielonej w Serocku. </a:t>
            </a:r>
            <a:r>
              <a:rPr lang="pl-PL" sz="2800" i="1" dirty="0"/>
              <a:t>Projekt zakłada budowę ul. Traugutta na odcinku od skrzyżowania z ul. Polną do końca zabudowań w kierunku Wierzbicy oraz cały odcinek ul. Zielonej.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 dirty="0"/>
              <a:t>Przebudowa ul. Warszawskiej i Pułtuskiej w Serocku. </a:t>
            </a:r>
            <a:r>
              <a:rPr lang="pl-PL" sz="2800" i="1" dirty="0"/>
              <a:t>Zadanie obejmuje odcinek od ronda 25-lecia Samorządu do ronda w Wierzbicy. Głównym założeniem projektu było zastosowanie rozwiązań zwiększających bezpieczeństwo pieszych i rowerzystów. Ponadto zaprojektowano także remont nawierzchni 	bitumicznej na 	odcinkach, które były najbardziej zdegradowane i wymagały remontu.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 dirty="0"/>
              <a:t>Budowa budynku wielorodzinnego z mieszkaniami  komunalnymi w Jadwisinie. </a:t>
            </a:r>
            <a:r>
              <a:rPr lang="pl-PL" sz="2800" i="1" dirty="0"/>
              <a:t>Projekt zakłada budowę 14 lokali mieszkalnych wraz z piwnicami. Obiekt będzie zlokalizowany w rejonie istniejącego już budynku komunalnego przy ul. Konwaliowej.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 dirty="0"/>
              <a:t>Budowa sieci kanalizacji sanitarnej w ul. Jaśminowej w Serocku wraz z przepompownią ścieków. </a:t>
            </a:r>
            <a:r>
              <a:rPr lang="pl-PL" sz="2800" i="1" dirty="0"/>
              <a:t>Projekt zakłada budowę 590 m kanalizacji grawitacyjnej , budowę przepompowni oraz kanału tłocznego.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800" dirty="0"/>
              <a:t>Budowa oświetlenia drogowego w ul. Groszkowskiego w Zegrzu. </a:t>
            </a:r>
            <a:r>
              <a:rPr lang="pl-PL" sz="2800" i="1" dirty="0"/>
              <a:t>Projekt zakład budowę nowej linii oświetlenia drogowego na odcinku 1 430m</a:t>
            </a:r>
          </a:p>
          <a:p>
            <a:pPr algn="l"/>
            <a:r>
              <a:rPr lang="pl-PL" sz="2800" dirty="0"/>
              <a:t>Ponadto opracowano liczne mniejsze projekty z zakresu budownictwa kubaturowego, oświetlenia drogowego, kanalizacji i wodociągów </a:t>
            </a:r>
          </a:p>
          <a:p>
            <a:pPr marL="285750" indent="-285750" algn="l"/>
            <a:endParaRPr lang="pl-PL" sz="1800" dirty="0"/>
          </a:p>
          <a:p>
            <a:pPr algn="l"/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5767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936" y="0"/>
            <a:ext cx="10515600" cy="721444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Inwestycje w zakresie obiektów oświatowych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721444"/>
            <a:ext cx="12192000" cy="2805527"/>
          </a:xfrm>
        </p:spPr>
        <p:txBody>
          <a:bodyPr>
            <a:normAutofit lnSpcReduction="10000"/>
          </a:bodyPr>
          <a:lstStyle/>
          <a:p>
            <a:r>
              <a:rPr lang="pl-PL" sz="2000" dirty="0"/>
              <a:t>Kontynuacja rozpoczętej w 2015 roku budowy łącznika przy Szkole Podstawowej w Jadwisinie. Planowany termin przekazania obiektu do użytkowania do 1 wrzesień 2017 rok.  </a:t>
            </a:r>
          </a:p>
          <a:p>
            <a:r>
              <a:rPr lang="pl-PL" sz="2000" dirty="0"/>
              <a:t>Modernizacja zaplecza socjalnego i sanitarnego w gimnazjum w Serocku -  w ramach zadania poddano kompleksowemu remontowi hall przed wejściem do sali gimnastycznej, łazienki na pierwszym i drugim piętrze budynku oraz kilka sal lekcyjnych w budynku szkoły. </a:t>
            </a:r>
          </a:p>
          <a:p>
            <a:r>
              <a:rPr lang="pl-PL" sz="2000" dirty="0"/>
              <a:t>Modernizacja kotłowni gazowej w budynku Zespołu Szkolno-Przedszkolnego w Woli Kiełpińskiej.</a:t>
            </a:r>
            <a:br>
              <a:rPr lang="pl-PL" sz="2000" dirty="0"/>
            </a:br>
            <a:r>
              <a:rPr lang="pl-PL" sz="2000" dirty="0"/>
              <a:t>W ramach zadania dokonano także wymiany stolarki okiennej i drzwiowej oraz pokrycia dachowego. Zadanie współfinansowane z pożyczki z WFOŚiGW w kwocie 209 300,00 zł.</a:t>
            </a:r>
          </a:p>
          <a:p>
            <a:pPr marL="0" indent="0">
              <a:buNone/>
            </a:pPr>
            <a:r>
              <a:rPr lang="pl-PL" sz="2000" dirty="0"/>
              <a:t>Łączna wartość inwestycji w zakresie budynków oświatowych to  1 688 096,58 zł.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2" y="3411028"/>
            <a:ext cx="4257342" cy="319300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38" y="3411028"/>
            <a:ext cx="4595962" cy="344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4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63600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Realizacje w ramach funduszu sołeckiego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863600"/>
            <a:ext cx="5113308" cy="5994399"/>
          </a:xfrm>
        </p:spPr>
        <p:txBody>
          <a:bodyPr>
            <a:noAutofit/>
          </a:bodyPr>
          <a:lstStyle/>
          <a:p>
            <a:r>
              <a:rPr lang="pl-PL" sz="2400" dirty="0"/>
              <a:t>Opracowanie dokumentacji technicznych i budowa oświetlenia dróg gminnych w miejscowościach Zabłocie i Wierzbica</a:t>
            </a:r>
          </a:p>
          <a:p>
            <a:r>
              <a:rPr lang="pl-PL" sz="2400" dirty="0"/>
              <a:t>Budowa altany wraz z zagospodarowaniem terenu </a:t>
            </a:r>
            <a:br>
              <a:rPr lang="pl-PL" sz="2400" dirty="0"/>
            </a:br>
            <a:r>
              <a:rPr lang="pl-PL" sz="2400" dirty="0"/>
              <a:t>w miejscowości Marynino</a:t>
            </a:r>
          </a:p>
          <a:p>
            <a:r>
              <a:rPr lang="pl-PL" sz="2400" dirty="0"/>
              <a:t>Wykonanie pokrycia dachowego wraz z zagospodarowaniem terenu publicznego w miejscowości Borowa Góra</a:t>
            </a:r>
          </a:p>
          <a:p>
            <a:r>
              <a:rPr lang="pl-PL" sz="2400" dirty="0"/>
              <a:t>Doposażenie gminnego placu zabaw w miejscowości Jadwisin</a:t>
            </a:r>
          </a:p>
          <a:p>
            <a:r>
              <a:rPr lang="pl-PL" sz="2400" dirty="0"/>
              <a:t>Zagospodarowanie terenu publicznego w miejscowości Ludwinowo Dębskie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08" y="1236663"/>
            <a:ext cx="7078692" cy="471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7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298700"/>
            <a:ext cx="12192000" cy="4559300"/>
          </a:xfrm>
        </p:spPr>
        <p:txBody>
          <a:bodyPr>
            <a:normAutofit/>
          </a:bodyPr>
          <a:lstStyle/>
          <a:p>
            <a:r>
              <a:rPr lang="pl-PL" dirty="0"/>
              <a:t>sieć wodociągowa we wsi Skubianka, Karolino, Dębe, Stasi Las ul. Tęczowa oraz               w Serocku ul. Bajkowa,</a:t>
            </a:r>
          </a:p>
          <a:p>
            <a:r>
              <a:rPr lang="pl-PL" dirty="0"/>
              <a:t>dokumentacja techniczna wodociągu w Serocku, ul. Tchorka, Rzemieślnicza                         i Koszykowa, ul. Kuligowskiego i Sadowa, Traugutta i Herberta oraz we wsi                    Stasi Las ul. Helenki,</a:t>
            </a:r>
          </a:p>
          <a:p>
            <a:r>
              <a:rPr lang="pl-PL" dirty="0"/>
              <a:t>wizualizacja WEB Stacji Uzdatniania Wody Wierzbica, Jachranka, Borowa Góra,</a:t>
            </a:r>
          </a:p>
          <a:p>
            <a:r>
              <a:rPr lang="pl-PL" dirty="0"/>
              <a:t>zakup zestawu hydroforowego na SUW Jachranka,</a:t>
            </a:r>
          </a:p>
          <a:p>
            <a:r>
              <a:rPr lang="pl-PL" dirty="0"/>
              <a:t>zakup 3 komputerów, serwera, 2 zestawów inkasenckich oraz programów komputerowych WODA, KSZOB i rejestr VAT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0"/>
            <a:ext cx="9261986" cy="2050026"/>
          </a:xfrm>
        </p:spPr>
        <p:txBody>
          <a:bodyPr>
            <a:noAutofit/>
          </a:bodyPr>
          <a:lstStyle/>
          <a:p>
            <a:r>
              <a:rPr lang="pl-PL" sz="3200" b="1" dirty="0"/>
              <a:t>Wydatki na inwestycje poniesione przez </a:t>
            </a:r>
            <a:br>
              <a:rPr lang="pl-PL" sz="3200" b="1" dirty="0"/>
            </a:br>
            <a:r>
              <a:rPr lang="pl-PL" sz="3200" b="1" dirty="0"/>
              <a:t>Miejsko – Gminny Zakład Wodociągowy – 377.197,93 zł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D66CC9F-561C-454F-9541-2222ED2BA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342" y="0"/>
            <a:ext cx="3207658" cy="233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0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19099"/>
            <a:ext cx="12192000" cy="66040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b="1" dirty="0"/>
              <a:t>W 2016 r złożono wnioski o dofinansowanie ze środków unijnych niżej wymienionych inwestycji:</a:t>
            </a:r>
            <a:br>
              <a:rPr lang="pl-PL" dirty="0"/>
            </a:br>
            <a:endParaRPr lang="pl-PL" sz="31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65200"/>
            <a:ext cx="12293600" cy="5994400"/>
          </a:xfrm>
        </p:spPr>
        <p:txBody>
          <a:bodyPr>
            <a:normAutofit fontScale="62500" lnSpcReduction="20000"/>
          </a:bodyPr>
          <a:lstStyle/>
          <a:p>
            <a:endParaRPr lang="pl-PL" sz="3800" dirty="0">
              <a:latin typeface="+mj-lt"/>
            </a:endParaRPr>
          </a:p>
          <a:p>
            <a:r>
              <a:rPr lang="pl-PL" sz="3800" dirty="0">
                <a:latin typeface="+mj-lt"/>
              </a:rPr>
              <a:t>Termomodernizacja Zespołu Szkół w Zegrzu – Regionalny Program Operacyjny Województwa Mazowieckiego 2014-2020</a:t>
            </a:r>
          </a:p>
          <a:p>
            <a:r>
              <a:rPr lang="pl-PL" sz="3800" dirty="0">
                <a:latin typeface="+mj-lt"/>
              </a:rPr>
              <a:t>Wyposażenie Izby Pamięci i Tradycji Rybackich w Serocku w ramach zadania „Rewitalizacja                         i adaptacja zabytkowego budynku dawnej szkoły na izbę pamięci i tradycji rybackich”</a:t>
            </a:r>
          </a:p>
          <a:p>
            <a:r>
              <a:rPr lang="pl-PL" sz="3800" dirty="0">
                <a:latin typeface="+mj-lt"/>
              </a:rPr>
              <a:t>Uzupełnienie niedoborów w zakresie gospodarki wodno-ściekowej w Gminie Serock poprzez budowę kanalizacji sanitarnej w miejscowości Wierzbica, Borowa Góra – Stasi Las oraz sieci wodociągowej w miejscowości Serock, Jadwisin – Borowa Góra – Program Rozwoju Obszarów Wiejskich na lata 2014-2020 </a:t>
            </a:r>
          </a:p>
          <a:p>
            <a:pPr marL="0" indent="0">
              <a:buNone/>
            </a:pPr>
            <a:endParaRPr lang="pl-PL" sz="4000" b="1" dirty="0">
              <a:latin typeface="+mj-lt"/>
            </a:endParaRPr>
          </a:p>
          <a:p>
            <a:pPr marL="0" indent="0">
              <a:buNone/>
            </a:pPr>
            <a:r>
              <a:rPr lang="pl-PL" sz="4000" b="1" dirty="0">
                <a:latin typeface="+mj-lt"/>
              </a:rPr>
              <a:t>Ponadto podpisano umowy na dofinansowanie ze środków  krajowych poniższych inwestycji:</a:t>
            </a:r>
          </a:p>
          <a:p>
            <a:r>
              <a:rPr lang="pl-PL" sz="3800" dirty="0">
                <a:latin typeface="+mj-lt"/>
              </a:rPr>
              <a:t>Modernizacja boiska sportowego w Gąsiorowie – dofinansowanie z Ministerstwa Sportu                      i Turystyki ze środków Funduszu Rozwoju Kultury Fizycznej w kwocie </a:t>
            </a:r>
            <a:r>
              <a:rPr lang="pl-PL" sz="3800" b="1" dirty="0">
                <a:latin typeface="+mj-lt"/>
              </a:rPr>
              <a:t>274.800 zł</a:t>
            </a:r>
          </a:p>
          <a:p>
            <a:r>
              <a:rPr lang="pl-PL" sz="3800" dirty="0">
                <a:latin typeface="+mj-lt"/>
              </a:rPr>
              <a:t>Przebudowa ulicy Warszawskiej i Pułtuskiej w Serocku-Wierzbicy – dofinansowanie z Programu rozwoju gminnej  i powiatowej infrastruktury drogowej na lata 2016-2019 w kwocie </a:t>
            </a:r>
            <a:r>
              <a:rPr lang="pl-PL" sz="3800" b="1" dirty="0">
                <a:latin typeface="+mj-lt"/>
              </a:rPr>
              <a:t>3.000.000 zł</a:t>
            </a:r>
          </a:p>
          <a:p>
            <a:r>
              <a:rPr lang="pl-PL" sz="3800" dirty="0">
                <a:latin typeface="+mj-lt"/>
              </a:rPr>
              <a:t>Budowa budynku wielorodzinnego z mieszkaniami socjalnymi w Jadwisinie – dofinansowanie z Banku Gospodarstwa Krajowego w kwocie </a:t>
            </a:r>
            <a:r>
              <a:rPr lang="pl-PL" sz="3800" b="1" dirty="0">
                <a:latin typeface="+mj-lt"/>
              </a:rPr>
              <a:t>751.549,57 zł</a:t>
            </a:r>
          </a:p>
        </p:txBody>
      </p:sp>
    </p:spTree>
    <p:extLst>
      <p:ext uri="{BB962C8B-B14F-4D97-AF65-F5344CB8AC3E}">
        <p14:creationId xmlns:p14="http://schemas.microsoft.com/office/powerpoint/2010/main" val="178708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56754"/>
            <a:ext cx="12191999" cy="6510746"/>
          </a:xfrm>
        </p:spPr>
        <p:txBody>
          <a:bodyPr>
            <a:noAutofit/>
          </a:bodyPr>
          <a:lstStyle/>
          <a:p>
            <a:pPr algn="l"/>
            <a:r>
              <a:rPr lang="pl-PL" sz="3200" kern="1000" dirty="0"/>
              <a:t>W trakcie realizacji budżetu dochody i wydatki uległy zmianom, które wprowadzono  8 Uchwałami Rady Miejskiej oraz 11 Zarządzeniami Burmistrza Miasta i Gminy Serock.</a:t>
            </a:r>
            <a:br>
              <a:rPr lang="pl-PL" sz="3200" kern="1000" dirty="0"/>
            </a:br>
            <a:r>
              <a:rPr lang="pl-PL" sz="3200" kern="1000" dirty="0"/>
              <a:t> </a:t>
            </a:r>
            <a:br>
              <a:rPr lang="pl-PL" sz="3200" kern="1000" dirty="0"/>
            </a:br>
            <a:r>
              <a:rPr lang="pl-PL" sz="3200" kern="1000" dirty="0"/>
              <a:t>Dochody ogółem zostały zwiększone o </a:t>
            </a:r>
            <a:r>
              <a:rPr lang="pl-PL" sz="3200" b="1" kern="1000" dirty="0"/>
              <a:t>12 475 159,87 zł.</a:t>
            </a:r>
            <a:br>
              <a:rPr lang="pl-PL" sz="3200" kern="1000" dirty="0"/>
            </a:br>
            <a:br>
              <a:rPr lang="pl-PL" sz="3200" kern="1000" dirty="0">
                <a:solidFill>
                  <a:srgbClr val="FF0000"/>
                </a:solidFill>
              </a:rPr>
            </a:br>
            <a:r>
              <a:rPr lang="pl-PL" sz="3200" dirty="0"/>
              <a:t>Wydatki w ciągu roku wzrosły o </a:t>
            </a:r>
            <a:r>
              <a:rPr lang="pl-PL" sz="3200" b="1" dirty="0"/>
              <a:t>11 146 026,61 zł </a:t>
            </a:r>
            <a:r>
              <a:rPr lang="pl-PL" sz="3200" dirty="0"/>
              <a:t>i zostały przekazane do jednostek organizacyjnych gminy w celu realizacji powierzonych im zadań:</a:t>
            </a:r>
            <a:br>
              <a:rPr lang="pl-PL" sz="3200" dirty="0"/>
            </a:br>
            <a:br>
              <a:rPr lang="pl-PL" sz="3200" dirty="0">
                <a:solidFill>
                  <a:srgbClr val="FF0000"/>
                </a:solidFill>
              </a:rPr>
            </a:br>
            <a:r>
              <a:rPr lang="pl-PL" sz="3200" dirty="0">
                <a:solidFill>
                  <a:srgbClr val="FF0000"/>
                </a:solidFill>
              </a:rPr>
              <a:t>	</a:t>
            </a:r>
            <a:r>
              <a:rPr lang="pl-PL" sz="3200" dirty="0"/>
              <a:t>ZOSiP     +    257 631,00 zł</a:t>
            </a:r>
            <a:br>
              <a:rPr lang="pl-PL" sz="3200" dirty="0"/>
            </a:br>
            <a:r>
              <a:rPr lang="pl-PL" sz="3200" dirty="0">
                <a:solidFill>
                  <a:srgbClr val="FF0000"/>
                </a:solidFill>
              </a:rPr>
              <a:t>	</a:t>
            </a:r>
            <a:r>
              <a:rPr lang="pl-PL" sz="3200" dirty="0"/>
              <a:t>OPS        + 9 589 364,00 zł</a:t>
            </a:r>
            <a:br>
              <a:rPr lang="pl-PL" sz="3200" dirty="0"/>
            </a:br>
            <a:r>
              <a:rPr lang="pl-PL" sz="3200" dirty="0">
                <a:solidFill>
                  <a:srgbClr val="FF0000"/>
                </a:solidFill>
              </a:rPr>
              <a:t>	</a:t>
            </a:r>
            <a:r>
              <a:rPr lang="pl-PL" sz="3200" dirty="0"/>
              <a:t>OSIR       +      24 500,00 zł </a:t>
            </a:r>
            <a:br>
              <a:rPr lang="pl-PL" sz="3200" dirty="0"/>
            </a:br>
            <a:r>
              <a:rPr lang="pl-PL" sz="3200" dirty="0">
                <a:solidFill>
                  <a:srgbClr val="FF0000"/>
                </a:solidFill>
              </a:rPr>
              <a:t>	</a:t>
            </a:r>
            <a:r>
              <a:rPr lang="pl-PL" sz="3200" dirty="0"/>
              <a:t>MGZGK  +    854 600,00 zł</a:t>
            </a:r>
            <a:br>
              <a:rPr lang="pl-PL" sz="3200" dirty="0"/>
            </a:br>
            <a:r>
              <a:rPr lang="pl-PL" sz="3200" dirty="0"/>
              <a:t>	UMiG     +    386 100,61 zł</a:t>
            </a:r>
            <a:br>
              <a:rPr lang="pl-PL" sz="3200" dirty="0"/>
            </a:br>
            <a:r>
              <a:rPr lang="pl-PL" sz="3200" dirty="0"/>
              <a:t>	CKiCz     +       33 831,00 zł</a:t>
            </a:r>
          </a:p>
        </p:txBody>
      </p:sp>
    </p:spTree>
    <p:extLst>
      <p:ext uri="{BB962C8B-B14F-4D97-AF65-F5344CB8AC3E}">
        <p14:creationId xmlns:p14="http://schemas.microsoft.com/office/powerpoint/2010/main" val="150639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900" y="1"/>
            <a:ext cx="12103100" cy="88900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/>
              <a:t>Działalność w zakresie planowania przestrzennego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8900" y="889001"/>
            <a:ext cx="12103100" cy="5287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Miniony rok, podobnie jak poprzedni, upłynął pod znakiem prac planistycznych nad miejscowymi planami zagospodarowania przestrzennego na terenie miasta i gminy Serock.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Kilkukrotnie odbyły się spotkania z mieszkańcami naszej gminy, komisje urbanistyczno-architektoniczne, na których omawiane były problemy poruszane przez mieszkańców oraz opiniowane były projekty planów zagospodarowania przestrzennego.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Powyższe stanowiło podstawę do przyjęcia przez Radę Miejską w Serocku trzech uchwał dotyczących miejscowych planów zagospodarowania przestrzennego oraz jednej dotyczącej zmiany studium uwarunkowań i kierunków zagospodarowania przestrzennego Miasta i Gminy Serock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306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"/>
            <a:ext cx="11963400" cy="495300"/>
          </a:xfrm>
        </p:spPr>
        <p:txBody>
          <a:bodyPr>
            <a:normAutofit/>
          </a:bodyPr>
          <a:lstStyle/>
          <a:p>
            <a:r>
              <a:rPr lang="pl-PL" sz="2500" b="1" dirty="0">
                <a:latin typeface="+mn-lt"/>
                <a:ea typeface="+mn-ea"/>
                <a:cs typeface="+mn-cs"/>
              </a:rPr>
              <a:t>DOKUMENTY PLANISTYCZNE UCHWALONE  W  2016 R.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4000" y="698501"/>
            <a:ext cx="6299200" cy="5737548"/>
          </a:xfrm>
        </p:spPr>
        <p:txBody>
          <a:bodyPr>
            <a:normAutofit/>
          </a:bodyPr>
          <a:lstStyle/>
          <a:p>
            <a:pPr algn="l"/>
            <a:r>
              <a:rPr lang="pl-PL" dirty="0"/>
              <a:t>Uchwalono miejscowy plan zagospodarowania przestrzennego miasta Serock </a:t>
            </a:r>
            <a:r>
              <a:rPr lang="pl-PL" b="1" dirty="0"/>
              <a:t>obszar B</a:t>
            </a:r>
            <a:r>
              <a:rPr lang="pl-PL" dirty="0"/>
              <a:t>, obejmujący</a:t>
            </a:r>
          </a:p>
          <a:p>
            <a:pPr algn="l"/>
            <a:r>
              <a:rPr lang="pl-PL" dirty="0"/>
              <a:t>(obręby: 06, 07, 08, 09)</a:t>
            </a:r>
          </a:p>
          <a:p>
            <a:pPr algn="l"/>
            <a:endParaRPr lang="pl-PL" dirty="0"/>
          </a:p>
          <a:p>
            <a:pPr algn="l"/>
            <a:r>
              <a:rPr lang="pl-PL" dirty="0"/>
              <a:t>Uchwała nr 165/XVII/2016 z dnia 28.01.2016 r. 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22" y="495301"/>
            <a:ext cx="5871177" cy="64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4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" y="484580"/>
            <a:ext cx="3578820" cy="5916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/>
              <a:t>Uchwalono miejscowy plan zagospodarowania przestrzennego miasta Serock </a:t>
            </a:r>
            <a:r>
              <a:rPr lang="pl-PL" sz="2200" b="1" dirty="0"/>
              <a:t>obszar A1</a:t>
            </a:r>
          </a:p>
          <a:p>
            <a:pPr marL="0" indent="0">
              <a:buNone/>
            </a:pPr>
            <a:r>
              <a:rPr lang="pl-PL" sz="2200" dirty="0"/>
              <a:t>(3 działki w rejonie ul. Traugutta i ul. Kuligowskiego)</a:t>
            </a:r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r>
              <a:rPr lang="pl-PL" sz="2200" dirty="0"/>
              <a:t>Uchwała nr 235/XXIII/2016</a:t>
            </a:r>
          </a:p>
          <a:p>
            <a:pPr marL="0" indent="0">
              <a:buNone/>
            </a:pPr>
            <a:r>
              <a:rPr lang="pl-PL" sz="2200" dirty="0"/>
              <a:t>z dnia 31.08.2016 r.</a:t>
            </a:r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368865"/>
              </p:ext>
            </p:extLst>
          </p:nvPr>
        </p:nvGraphicFramePr>
        <p:xfrm>
          <a:off x="3578821" y="624279"/>
          <a:ext cx="8814513" cy="6233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Acrobat Document" r:id="rId3" imgW="16040085" imgH="11344138" progId="AcroExch.Document.11">
                  <p:embed/>
                </p:oleObj>
              </mc:Choice>
              <mc:Fallback>
                <p:oleObj name="Acrobat Document" r:id="rId3" imgW="16040085" imgH="11344138" progId="AcroExch.Document.11">
                  <p:embed/>
                  <p:pic>
                    <p:nvPicPr>
                      <p:cNvPr id="2" name="Obi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78821" y="624279"/>
                        <a:ext cx="8814513" cy="6233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ytuł 1"/>
          <p:cNvSpPr txBox="1">
            <a:spLocks/>
          </p:cNvSpPr>
          <p:nvPr/>
        </p:nvSpPr>
        <p:spPr>
          <a:xfrm>
            <a:off x="88900" y="0"/>
            <a:ext cx="12103100" cy="484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DOKUMENTY PLANISTYCZNE UCHWALONE  W  2016 R.</a:t>
            </a:r>
          </a:p>
        </p:txBody>
      </p:sp>
    </p:spTree>
    <p:extLst>
      <p:ext uri="{BB962C8B-B14F-4D97-AF65-F5344CB8AC3E}">
        <p14:creationId xmlns:p14="http://schemas.microsoft.com/office/powerpoint/2010/main" val="278794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660400"/>
            <a:ext cx="4769708" cy="5321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Zmiana studium uwarunkowań i kierunków zagospodarowania przestrzennego Miasta i Gminy Serock (część obrębu Jachranka)</a:t>
            </a:r>
          </a:p>
          <a:p>
            <a:pPr marL="0" indent="0">
              <a:buNone/>
            </a:pPr>
            <a:r>
              <a:rPr lang="pl-PL" dirty="0"/>
              <a:t>Uchwała nr 276/XXV/2016</a:t>
            </a:r>
          </a:p>
          <a:p>
            <a:pPr marL="0" indent="0">
              <a:buNone/>
            </a:pPr>
            <a:r>
              <a:rPr lang="pl-PL" dirty="0"/>
              <a:t>z dnia 07.11.2016 r.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07" y="660400"/>
            <a:ext cx="7042555" cy="5650589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0" y="1"/>
            <a:ext cx="12192000" cy="495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DOKUMENTY PLANISTYCZNE UCHWALONE W  2016 R.</a:t>
            </a:r>
          </a:p>
        </p:txBody>
      </p:sp>
    </p:spTree>
    <p:extLst>
      <p:ext uri="{BB962C8B-B14F-4D97-AF65-F5344CB8AC3E}">
        <p14:creationId xmlns:p14="http://schemas.microsoft.com/office/powerpoint/2010/main" val="2254973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3700" y="718848"/>
            <a:ext cx="6578600" cy="6139152"/>
          </a:xfrm>
        </p:spPr>
        <p:txBody>
          <a:bodyPr/>
          <a:lstStyle/>
          <a:p>
            <a:pPr marL="0" indent="0">
              <a:buNone/>
            </a:pPr>
            <a:r>
              <a:rPr lang="pl-PL" sz="2200" dirty="0"/>
              <a:t>Uchwalono Miejscowy Plan Zagospodarowania Przestrzennego gminy Serock </a:t>
            </a:r>
            <a:r>
              <a:rPr lang="pl-PL" sz="2200" b="1" dirty="0"/>
              <a:t>sekcja C2  </a:t>
            </a:r>
          </a:p>
          <a:p>
            <a:pPr marL="0" indent="0">
              <a:buNone/>
            </a:pPr>
            <a:r>
              <a:rPr lang="pl-PL" sz="2200" dirty="0"/>
              <a:t>(</a:t>
            </a:r>
            <a:r>
              <a:rPr lang="pl-PL" sz="2400" dirty="0"/>
              <a:t>część obrębu Jachranka</a:t>
            </a:r>
            <a:r>
              <a:rPr lang="pl-PL" sz="2200" dirty="0"/>
              <a:t>)</a:t>
            </a:r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r>
              <a:rPr lang="pl-PL" sz="2200" dirty="0"/>
              <a:t>Uchwała nr </a:t>
            </a:r>
            <a:r>
              <a:rPr lang="pl-PL" sz="2400" dirty="0"/>
              <a:t>277/XXV/2016</a:t>
            </a:r>
            <a:endParaRPr lang="pl-PL" sz="2200" dirty="0"/>
          </a:p>
          <a:p>
            <a:pPr marL="0" indent="0">
              <a:buNone/>
            </a:pPr>
            <a:r>
              <a:rPr lang="pl-PL" sz="2200" dirty="0"/>
              <a:t>z dnia 07.11.2016 r.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70" y="19579"/>
            <a:ext cx="5520530" cy="6838421"/>
          </a:xfrm>
          <a:prstGeom prst="rect">
            <a:avLst/>
          </a:prstGeom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0" y="126999"/>
            <a:ext cx="12077700" cy="591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DOKUMENTY PLANISTYCZNE UCHWALONE  W  2016 R.</a:t>
            </a:r>
          </a:p>
        </p:txBody>
      </p:sp>
    </p:spTree>
    <p:extLst>
      <p:ext uri="{BB962C8B-B14F-4D97-AF65-F5344CB8AC3E}">
        <p14:creationId xmlns:p14="http://schemas.microsoft.com/office/powerpoint/2010/main" val="50780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9700" y="1"/>
            <a:ext cx="12052300" cy="673099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/>
              <a:t>Uchwalenie Strategii Rozwoju Gminy Miasto i Gmina Serock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01700"/>
            <a:ext cx="6438900" cy="452871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/>
              <a:t>Uchwałą Nr 280/XXV/2016 Rady Miejskiej w Serocku z dnia 7 listopada 2016 roku została przyjęta Strategia Rozwoju Gminy  Miasto i Gmina Serock, na lata 2016 - 2025</a:t>
            </a:r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140631"/>
              </p:ext>
            </p:extLst>
          </p:nvPr>
        </p:nvGraphicFramePr>
        <p:xfrm>
          <a:off x="6851876" y="495233"/>
          <a:ext cx="4768623" cy="584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Acrobat Document" r:id="rId3" imgW="5667128" imgH="8019917" progId="AcroExch.Document.DC">
                  <p:embed/>
                </p:oleObj>
              </mc:Choice>
              <mc:Fallback>
                <p:oleObj name="Acrobat Document" r:id="rId3" imgW="5667128" imgH="8019917" progId="AcroExch.Document.DC">
                  <p:embed/>
                  <p:pic>
                    <p:nvPicPr>
                      <p:cNvPr id="4" name="Obi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1876" y="495233"/>
                        <a:ext cx="4768623" cy="584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758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723900"/>
            <a:ext cx="3921211" cy="545306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pl-PL" dirty="0"/>
              <a:t>Dokument stawi diagnozę stanu gminy na dzień jego opracowania.</a:t>
            </a:r>
          </a:p>
          <a:p>
            <a:pPr marL="0" indent="0">
              <a:lnSpc>
                <a:spcPct val="160000"/>
              </a:lnSpc>
              <a:buNone/>
            </a:pPr>
            <a:endParaRPr lang="pl-PL" dirty="0"/>
          </a:p>
          <a:p>
            <a:pPr marL="0" indent="0">
              <a:lnSpc>
                <a:spcPct val="160000"/>
              </a:lnSpc>
              <a:buNone/>
            </a:pPr>
            <a:r>
              <a:rPr lang="pl-PL" dirty="0"/>
              <a:t>Dokument wyznacza cele strategiczne do osiągnięcia których dążył będzie rozwój Gminy w okresie do roku 2025.</a:t>
            </a: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12280900" cy="863599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/>
              <a:t>Strategia Rozwoju Gminy Miasto i Gmina Serock, na lata 2016 - 2025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4194526" y="851814"/>
            <a:ext cx="3841762" cy="2739482"/>
            <a:chOff x="1594310" y="-567979"/>
            <a:chExt cx="3412046" cy="2210050"/>
          </a:xfrm>
          <a:scene3d>
            <a:camera prst="orthographicFront"/>
            <a:lightRig rig="flat" dir="t"/>
          </a:scene3d>
        </p:grpSpPr>
        <p:sp>
          <p:nvSpPr>
            <p:cNvPr id="6" name="Prostokąt 5"/>
            <p:cNvSpPr/>
            <p:nvPr/>
          </p:nvSpPr>
          <p:spPr>
            <a:xfrm>
              <a:off x="1723402" y="-567979"/>
              <a:ext cx="3282954" cy="2210050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Prostokąt 6"/>
            <p:cNvSpPr/>
            <p:nvPr/>
          </p:nvSpPr>
          <p:spPr>
            <a:xfrm>
              <a:off x="1594310" y="-567979"/>
              <a:ext cx="3412046" cy="177175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CEL STRATEGICZNY </a:t>
              </a:r>
            </a:p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 GOSPODARKA </a:t>
              </a:r>
            </a:p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Prężna gmina ukierunkowana na tworzenie innowacyjnych rozwiązań społeczno-gospodarczych</a:t>
              </a:r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8193452" y="190501"/>
            <a:ext cx="3944884" cy="3389009"/>
            <a:chOff x="2067693" y="1453646"/>
            <a:chExt cx="3501019" cy="2607530"/>
          </a:xfrm>
          <a:scene3d>
            <a:camera prst="orthographicFront"/>
            <a:lightRig rig="flat" dir="t"/>
          </a:scene3d>
        </p:grpSpPr>
        <p:sp>
          <p:nvSpPr>
            <p:cNvPr id="9" name="Prostokąt 8"/>
            <p:cNvSpPr/>
            <p:nvPr/>
          </p:nvSpPr>
          <p:spPr>
            <a:xfrm>
              <a:off x="2194218" y="1953397"/>
              <a:ext cx="3374494" cy="2107779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3465231"/>
                <a:satOff val="-15989"/>
                <a:lumOff val="588"/>
                <a:alphaOff val="0"/>
              </a:schemeClr>
            </a:fillRef>
            <a:effectRef idx="1">
              <a:schemeClr val="accent4">
                <a:hueOff val="3465231"/>
                <a:satOff val="-15989"/>
                <a:lumOff val="58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Prostokąt 9"/>
            <p:cNvSpPr/>
            <p:nvPr/>
          </p:nvSpPr>
          <p:spPr>
            <a:xfrm>
              <a:off x="2067693" y="1453646"/>
              <a:ext cx="3374496" cy="25893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CEL STRATEGICZNY </a:t>
              </a:r>
            </a:p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2. ŚRODOWISKO</a:t>
              </a:r>
            </a:p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Zachowanie walorów przyrodniczych gminy i ich racjonalne wykorzystanie na rzecz rozwoju oraz poprawy warunków życia mieszkańców</a:t>
              </a: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4339876" y="3603087"/>
            <a:ext cx="3769087" cy="2886616"/>
            <a:chOff x="1528888" y="4352149"/>
            <a:chExt cx="3392953" cy="2170257"/>
          </a:xfrm>
          <a:scene3d>
            <a:camera prst="orthographicFront"/>
            <a:lightRig rig="flat" dir="t"/>
          </a:scene3d>
        </p:grpSpPr>
        <p:sp>
          <p:nvSpPr>
            <p:cNvPr id="15" name="Prostokąt 14"/>
            <p:cNvSpPr/>
            <p:nvPr/>
          </p:nvSpPr>
          <p:spPr>
            <a:xfrm>
              <a:off x="1528888" y="4514468"/>
              <a:ext cx="3327531" cy="2007938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6930461"/>
                <a:satOff val="-31979"/>
                <a:lumOff val="1177"/>
                <a:alphaOff val="0"/>
              </a:schemeClr>
            </a:fillRef>
            <a:effectRef idx="1">
              <a:schemeClr val="accent4">
                <a:hueOff val="6930461"/>
                <a:satOff val="-31979"/>
                <a:lumOff val="1177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Prostokąt 15"/>
            <p:cNvSpPr/>
            <p:nvPr/>
          </p:nvSpPr>
          <p:spPr>
            <a:xfrm>
              <a:off x="1528888" y="4352149"/>
              <a:ext cx="3392953" cy="19351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CEL STRATEGICZNY </a:t>
              </a:r>
            </a:p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3. SPOŁECZEŃSTWO</a:t>
              </a:r>
            </a:p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Rozwój kapitału społecznego oraz przeciwdziałanie dysfunkcjom społecznym</a:t>
              </a:r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8305192" y="3795410"/>
            <a:ext cx="3886808" cy="2739481"/>
            <a:chOff x="1594310" y="6511758"/>
            <a:chExt cx="3108674" cy="1913227"/>
          </a:xfrm>
          <a:scene3d>
            <a:camera prst="orthographicFront"/>
            <a:lightRig rig="flat" dir="t"/>
          </a:scene3d>
        </p:grpSpPr>
        <p:sp>
          <p:nvSpPr>
            <p:cNvPr id="13" name="Prostokąt 12"/>
            <p:cNvSpPr/>
            <p:nvPr/>
          </p:nvSpPr>
          <p:spPr>
            <a:xfrm>
              <a:off x="1594310" y="6511758"/>
              <a:ext cx="3108674" cy="1913227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1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Prostokąt 13"/>
            <p:cNvSpPr/>
            <p:nvPr/>
          </p:nvSpPr>
          <p:spPr>
            <a:xfrm>
              <a:off x="1594310" y="6528220"/>
              <a:ext cx="3108674" cy="15813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CEL STRATEGICZNY </a:t>
              </a:r>
            </a:p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4. PRZESTRZEŃ I INFRASTRUKTURA</a:t>
              </a:r>
            </a:p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Nowoczesna i funkcjonalna infrastruktura publiczna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231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63827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/>
              <a:t>Zakończono regulację stanu prawnego gruntów w obrębie grodziska „Barbarka”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" y="749300"/>
            <a:ext cx="5382610" cy="61087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endParaRPr lang="pl-PL" sz="24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2400" dirty="0"/>
              <a:t>Nabycie od dotychczasowych właścicieli udziałów w działce nr 46 obręb 08 w Serocku, na której położone są pozostałości wczesnośredniowiecznego grodziska z XI – XIII wieku, wpisanego do rejestru zabytków spowodowało, że gmina Miasto i Gmina Serock stała się jedynym właścicielem tego ważnego historycznie dla lokalnej społeczności miejsca. </a:t>
            </a:r>
          </a:p>
          <a:p>
            <a:endParaRPr lang="pl-PL" dirty="0"/>
          </a:p>
        </p:txBody>
      </p:sp>
      <p:pic>
        <p:nvPicPr>
          <p:cNvPr id="3074" name="Picture 2" descr="Znalezione obrazy dla zapytania grodzisko ser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611" y="1967127"/>
            <a:ext cx="6809389" cy="41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28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4930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/>
              <a:t>Uregulowanie prawa Gminy do działek drogowych w Woli </a:t>
            </a:r>
            <a:r>
              <a:rPr lang="pl-PL" sz="2800" b="1" dirty="0" err="1"/>
              <a:t>Smolanej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04" y="2070100"/>
            <a:ext cx="6263995" cy="4787900"/>
          </a:xfrm>
        </p:spPr>
      </p:pic>
      <p:sp>
        <p:nvSpPr>
          <p:cNvPr id="5" name="Symbol zastępczy zawartości 2"/>
          <p:cNvSpPr txBox="1">
            <a:spLocks/>
          </p:cNvSpPr>
          <p:nvPr/>
        </p:nvSpPr>
        <p:spPr>
          <a:xfrm>
            <a:off x="88900" y="596900"/>
            <a:ext cx="6134100" cy="626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roku 2016, w następstwie postanowienia Sądu Rejonowego w Legionowie stwierdzono nabycie przez  gminę Miasto i Gmina Serock w drodze zasiedzenia, prawa własności gruntu składającego się z działek nr 260/1 i nr 95, o łącznej powierzchni 1,146 ha.</a:t>
            </a: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działkach tych zlokalizowana jest droga stanowiąca bezpośrednie połączenie wsi Wola Smolana, z drogą wojewódzką nr 622.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24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652" y="2422687"/>
            <a:ext cx="3221361" cy="429514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3815"/>
            <a:ext cx="12192000" cy="122888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/>
              <a:t>Działalność w zakresie Ochrony Środowiska, Rolnictwa i Leśnictwa.</a:t>
            </a:r>
            <a:br>
              <a:rPr lang="pl-PL" sz="4000" b="1" dirty="0"/>
            </a:br>
            <a:r>
              <a:rPr lang="pl-PL" sz="4000" b="1" dirty="0"/>
              <a:t>Demontaż, odbiór, transport i utylizacja azbestu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1600" y="1193800"/>
            <a:ext cx="6332755" cy="4848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2016 roku już po raz ósmy pozyskaliśmy dofinansowanie z Wojewódzkiego Funduszu Ochrony Środowiska i Gospodarki Wodnej na demontaż, odbiór, transport i utylizację azbestu (eternitu). Dzięki uzyskanej dotacji, przy 15 % udziale środków z budżetu gminy do unieszkodliwienia przekazano blisko                       150 ton eternitu pochodzącego                                 z 48 nieruchomości. </a:t>
            </a:r>
          </a:p>
          <a:p>
            <a:pPr marL="0" indent="0">
              <a:buNone/>
            </a:pPr>
            <a:r>
              <a:rPr lang="pl-PL" dirty="0"/>
              <a:t>Pozyskane dofinansowanie to kwota </a:t>
            </a:r>
            <a:r>
              <a:rPr lang="pl-PL" b="1" dirty="0"/>
              <a:t>38.809, 75 zł.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622" y="1178157"/>
            <a:ext cx="3908978" cy="293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pPr>
              <a:buNone/>
            </a:pPr>
            <a:endParaRPr lang="pl-PL" sz="2600" dirty="0">
              <a:latin typeface="+mj-lt"/>
            </a:endParaRPr>
          </a:p>
          <a:p>
            <a:pPr>
              <a:buNone/>
            </a:pPr>
            <a:r>
              <a:rPr lang="pl-PL" sz="2600" dirty="0">
                <a:latin typeface="+mj-lt"/>
              </a:rPr>
              <a:t>W wyniku dokonanych zmian budżet gminy na dzień 31.12.2016r. wyniósł po stronie planu:</a:t>
            </a:r>
          </a:p>
          <a:p>
            <a:pPr>
              <a:buNone/>
            </a:pPr>
            <a:endParaRPr lang="pl-PL" sz="2600" b="1" dirty="0">
              <a:latin typeface="+mj-lt"/>
            </a:endParaRPr>
          </a:p>
          <a:p>
            <a:pPr>
              <a:buNone/>
            </a:pPr>
            <a:r>
              <a:rPr lang="pl-PL" sz="2600" b="1" dirty="0">
                <a:latin typeface="+mj-lt"/>
              </a:rPr>
              <a:t>dochodów kwotę  64 023 624,87 zł</a:t>
            </a:r>
            <a:r>
              <a:rPr lang="pl-PL" sz="2600" dirty="0">
                <a:latin typeface="+mj-lt"/>
              </a:rPr>
              <a:t>,   wykonanie zaś  </a:t>
            </a:r>
            <a:r>
              <a:rPr lang="pl-PL" sz="2600" b="1" dirty="0">
                <a:latin typeface="+mj-lt"/>
              </a:rPr>
              <a:t>64 695 709,68 zł</a:t>
            </a:r>
            <a:r>
              <a:rPr lang="pl-PL" sz="2600" dirty="0">
                <a:latin typeface="+mj-lt"/>
              </a:rPr>
              <a:t>, tj. </a:t>
            </a:r>
            <a:r>
              <a:rPr lang="pl-PL" sz="2600" b="1" dirty="0">
                <a:latin typeface="+mj-lt"/>
              </a:rPr>
              <a:t>101,05%</a:t>
            </a:r>
            <a:r>
              <a:rPr lang="pl-PL" sz="2600" dirty="0">
                <a:latin typeface="+mj-lt"/>
              </a:rPr>
              <a:t> planu,</a:t>
            </a:r>
          </a:p>
          <a:p>
            <a:pPr>
              <a:buNone/>
            </a:pPr>
            <a:r>
              <a:rPr lang="pl-PL" sz="2600" dirty="0">
                <a:latin typeface="+mj-lt"/>
              </a:rPr>
              <a:t> w tym:</a:t>
            </a:r>
          </a:p>
          <a:p>
            <a:pPr>
              <a:buFontTx/>
              <a:buChar char="-"/>
            </a:pPr>
            <a:r>
              <a:rPr lang="pl-PL" sz="2600" dirty="0">
                <a:latin typeface="+mj-lt"/>
              </a:rPr>
              <a:t>dochody bieżące    -    plan: 62 649 637,33 zł,    wykonanie: 63 395 906,00 zł,  tj. 101,19%,                         </a:t>
            </a:r>
          </a:p>
          <a:p>
            <a:pPr>
              <a:buFontTx/>
              <a:buChar char="-"/>
            </a:pPr>
            <a:r>
              <a:rPr lang="pl-PL" sz="2600" dirty="0">
                <a:latin typeface="+mj-lt"/>
              </a:rPr>
              <a:t>dochody majątkowe - plan:   1 373 987,54 zł,    wykonanie:   1 299 803,68 zł, tj. 94,60%.</a:t>
            </a:r>
          </a:p>
          <a:p>
            <a:pPr marL="0" indent="0">
              <a:buNone/>
            </a:pPr>
            <a:endParaRPr lang="pl-PL" sz="2600" b="1" dirty="0">
              <a:latin typeface="+mj-lt"/>
            </a:endParaRPr>
          </a:p>
          <a:p>
            <a:pPr marL="0" indent="0">
              <a:buNone/>
            </a:pPr>
            <a:r>
              <a:rPr lang="pl-PL" sz="2600" b="1" dirty="0">
                <a:latin typeface="+mj-lt"/>
              </a:rPr>
              <a:t>wydatków kwotę</a:t>
            </a:r>
            <a:r>
              <a:rPr lang="pl-PL" sz="2600" dirty="0">
                <a:latin typeface="+mj-lt"/>
              </a:rPr>
              <a:t>  </a:t>
            </a:r>
            <a:r>
              <a:rPr lang="pl-PL" sz="2600" b="1" dirty="0">
                <a:latin typeface="+mj-lt"/>
              </a:rPr>
              <a:t>65 297 752,19 zł</a:t>
            </a:r>
            <a:r>
              <a:rPr lang="pl-PL" sz="2600" dirty="0">
                <a:latin typeface="+mj-lt"/>
              </a:rPr>
              <a:t>,    wykonanie zaś  </a:t>
            </a:r>
            <a:r>
              <a:rPr lang="pl-PL" sz="2600" b="1" dirty="0">
                <a:latin typeface="+mj-lt"/>
              </a:rPr>
              <a:t>62 917 446,26 zł</a:t>
            </a:r>
            <a:r>
              <a:rPr lang="pl-PL" sz="2600" dirty="0">
                <a:latin typeface="+mj-lt"/>
              </a:rPr>
              <a:t>,  tj.</a:t>
            </a:r>
            <a:r>
              <a:rPr lang="pl-PL" sz="2600" b="1" dirty="0">
                <a:latin typeface="+mj-lt"/>
              </a:rPr>
              <a:t>96,35%</a:t>
            </a:r>
            <a:r>
              <a:rPr lang="pl-PL" sz="2600" dirty="0">
                <a:latin typeface="+mj-lt"/>
              </a:rPr>
              <a:t> planu,                  w tym na:</a:t>
            </a:r>
          </a:p>
          <a:p>
            <a:pPr>
              <a:buFontTx/>
              <a:buChar char="-"/>
            </a:pPr>
            <a:r>
              <a:rPr lang="pl-PL" sz="2600" dirty="0">
                <a:latin typeface="+mj-lt"/>
              </a:rPr>
              <a:t>wydatki bieżące -       plan:  55 295 238,21 zł, wykonanie: 53 645 837,50 zł, tj. 97,02%, </a:t>
            </a:r>
          </a:p>
          <a:p>
            <a:pPr>
              <a:buFontTx/>
              <a:buChar char="-"/>
            </a:pPr>
            <a:r>
              <a:rPr lang="pl-PL" sz="2600" dirty="0">
                <a:latin typeface="+mj-lt"/>
              </a:rPr>
              <a:t>wydatki majątkowe - plan:  10 002 513,98 zł, wykonanie:   9 271 608,76 zł, tj. 92,69%.</a:t>
            </a:r>
            <a:br>
              <a:rPr lang="pl-PL" sz="3000" dirty="0">
                <a:latin typeface="+mj-lt"/>
              </a:rPr>
            </a:br>
            <a:endParaRPr lang="pl-PL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441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102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Realizowano zadania z zakresu edukacji ekologicznej oraz z zakresu edukacji środowisk rolniczych: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1001027"/>
            <a:ext cx="6430831" cy="5856973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pl-PL" sz="2900" dirty="0"/>
              <a:t>W ramach obchodów Dnia Ziemi                                              17 kwietnia 2016 r. zorganizowany został:</a:t>
            </a:r>
          </a:p>
          <a:p>
            <a:pPr lvl="0"/>
            <a:r>
              <a:rPr lang="pl-PL" sz="2900" dirty="0"/>
              <a:t>Piknik ekologiczny,</a:t>
            </a:r>
          </a:p>
          <a:p>
            <a:pPr lvl="0"/>
            <a:r>
              <a:rPr lang="pl-PL" sz="2900" dirty="0"/>
              <a:t>konkurs ekologiczny „Listy dla Ziemi 2016”, poświęcony niskiej emisji, </a:t>
            </a:r>
          </a:p>
          <a:p>
            <a:pPr lvl="0"/>
            <a:r>
              <a:rPr lang="pl-PL" sz="2900" dirty="0"/>
              <a:t>konkurs „Moja posesja – moja pasja”, </a:t>
            </a:r>
          </a:p>
          <a:p>
            <a:pPr lvl="0"/>
            <a:r>
              <a:rPr lang="pl-PL" sz="2900" dirty="0"/>
              <a:t>konkursy „Najpiękniejszy Wieniec Dożynkowy” i „Najpiękniejszy Kosz Dożynkowy”. </a:t>
            </a:r>
          </a:p>
          <a:p>
            <a:pPr lvl="0"/>
            <a:r>
              <a:rPr lang="pl-PL" sz="2900" dirty="0"/>
              <a:t>warsztaty zielarskie i wyjazd na Targi Toruńskie – Turystyka i wypoczynek – Toruński Festiwal Smaków dla Kół Gospodyń Wiejskich i właścicieli Gospodarstw Agroturystycznych</a:t>
            </a:r>
          </a:p>
          <a:p>
            <a:pPr lvl="0"/>
            <a:r>
              <a:rPr lang="pl-PL" sz="2900" dirty="0"/>
              <a:t>wyjazd szkoleniowy o tematyce „Przetwórstwo surowców rolniczych na poziomie gospodarstwa”</a:t>
            </a:r>
          </a:p>
          <a:p>
            <a:r>
              <a:rPr lang="pl-PL" sz="2900" dirty="0"/>
              <a:t>wyjazd edukacyjny uczniów do schroniska dla zwierząt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68E6195-149F-45D8-934F-038AEE9AE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30" y="2537122"/>
            <a:ext cx="5761170" cy="432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9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8172" y="190501"/>
            <a:ext cx="11325138" cy="18693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1300" dirty="0"/>
          </a:p>
          <a:p>
            <a:pPr marL="0" indent="0">
              <a:buNone/>
            </a:pPr>
            <a:r>
              <a:rPr lang="pl-PL" sz="2600" dirty="0"/>
              <a:t>Na realizację zadań z zakresu edukacji środowisk rolniczych pozyskano dofinansowanie ze środków Samorządu Województwa Mazowieckiego – łącznie                   w kwocie blisko 15.000 zł.</a:t>
            </a:r>
          </a:p>
          <a:p>
            <a:endParaRPr lang="pl-PL" sz="2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76" y="1600200"/>
            <a:ext cx="935181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5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381500"/>
          </a:xfrm>
        </p:spPr>
        <p:txBody>
          <a:bodyPr>
            <a:normAutofit/>
          </a:bodyPr>
          <a:lstStyle/>
          <a:p>
            <a:pPr lvl="0" algn="just"/>
            <a:r>
              <a:rPr lang="pl-PL" sz="2400" dirty="0"/>
              <a:t>Akcja sadzenia drzew w ramach obchodów „Święta Drzewa – ogólnoświatowej inicjatywy sadzenia drzew. W dniu „Święta Drzewa” dzieci i młodzież ze wszystkich szkół i przedszkoli posadziły ufundowane przez gminę sadzonki drzew.</a:t>
            </a:r>
          </a:p>
          <a:p>
            <a:pPr lvl="0" algn="just"/>
            <a:r>
              <a:rPr lang="pl-PL" sz="2400" dirty="0"/>
              <a:t>Akcje sprzątania miejscowości – wiosenne i jesienne, do których jak co roku aktywnie przyłączyły się placówki oświatowe z terenu gminy, a także społeczność gminy – stowarzyszenia, sołectwa, zorganizowane grupy mieszkańców. Urząd w ramach koordynacji akcji zapewnił grupom sprzątającym worki na odpady, rękawice, wspólnie określił rejon sprzątania oraz zapewnił odbiór zebranych śmieci. W akcji aktywnie wzięły udział Sołectwa wsi Wierzbica, Kania Nowa, Kania Polska, Nowa Wieś, Jadwisin, Dosin, Stowarzyszenie „Nasz Borówka”, żołnierze z Centrum Łączności i Informatyzacji w Zegrzu oraz mieszkańcy Osiedla Zegrze.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423"/>
            <a:ext cx="5057629" cy="303457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264" y="3803874"/>
            <a:ext cx="5435174" cy="30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9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54099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/>
              <a:t>Program opieki nad zwierzętami bezdomnymi oraz zapobiegania bezdomności zwierząt na terenie gminy Miasto i Gmina Serock.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054100"/>
            <a:ext cx="8153400" cy="58039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/>
              <a:t>Bardzo istotnym tematem była realizacja już </a:t>
            </a:r>
            <a:r>
              <a:rPr lang="pl-PL" sz="2400" b="1" dirty="0"/>
              <a:t>po raz piąty kolejnego programu opieki nad zwierzętami bezdomnymi oraz zapobiegania bezdomności zwierząt na terenie gminy Miasto i Gmina Serock.</a:t>
            </a:r>
            <a:r>
              <a:rPr lang="pl-PL" sz="2400" dirty="0"/>
              <a:t> </a:t>
            </a:r>
          </a:p>
          <a:p>
            <a:pPr marL="0" indent="0" algn="just">
              <a:buNone/>
            </a:pPr>
            <a:r>
              <a:rPr lang="pl-PL" sz="2400" dirty="0"/>
              <a:t>W ramach realizacji programu 41 bezdomnych zwierząt zostało skierowanych do Schroniska w Nowym Dworze Mazowieckim. Kontynuowana była gminna akcja “Pies czeka na człowieka”,                         w wyniku której udało się nam znaleźć nowych właścicieli dla                 40 bezdomnych piesków. Udzielono dofinansowania na sterylizację 47 suk, 62 kotek, kastrację 29 kotów, 8 psów, zachipowano 62 zwierzęta, zapewniono szczepienia przeciw wściekliźnie i chorobom zakaźnym dla 38 zwierząt, które trafiły do adopcji. </a:t>
            </a:r>
          </a:p>
          <a:p>
            <a:pPr marL="0" indent="0" algn="just">
              <a:buNone/>
            </a:pPr>
            <a:r>
              <a:rPr lang="pl-PL" sz="2400" dirty="0"/>
              <a:t>Z myślą o mieszkańcach, aby zwiększyć dostępność do finansowanych przez gminę usług weterynaryjnych, gmina  podpisała umowy z kilkoma gabinetami weterynaryjnymi. 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21" y="1043209"/>
            <a:ext cx="4016519" cy="58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8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04899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Wymiana kotłów węglowych i budowa przydomowych oczyszczalni ścieków. 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816"/>
            <a:ext cx="3168770" cy="422502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9585" y="2805586"/>
            <a:ext cx="5187090" cy="2917739"/>
          </a:xfrm>
          <a:prstGeom prst="rect">
            <a:avLst/>
          </a:prstGeom>
        </p:spPr>
      </p:pic>
      <p:sp>
        <p:nvSpPr>
          <p:cNvPr id="8" name="Symbol zastępczy zawartości 2"/>
          <p:cNvSpPr txBox="1">
            <a:spLocks/>
          </p:cNvSpPr>
          <p:nvPr/>
        </p:nvSpPr>
        <p:spPr>
          <a:xfrm>
            <a:off x="3168770" y="1104900"/>
            <a:ext cx="5962530" cy="575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Bardzo dużym zainteresowaniem wśród mieszkańców cieszył się program dofinansowania wymiany systemów grzewczych na systemy proekologiczne.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2016 roku z budżetu gminy dofinansowano wymianę </a:t>
            </a: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pieców węglowych na piece ekologiczne</a:t>
            </a:r>
            <a:r>
              <a:rPr kumimoji="0" lang="pl-P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głównie gazowe. Realizacja programu docelowo wpływa na poprawę jakości powietrza                     w gminie.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Dofinansowano budowę 9 przydomowych oczyszczalni ścieków.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17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9539"/>
            <a:ext cx="5740400" cy="1174261"/>
          </a:xfrm>
        </p:spPr>
        <p:txBody>
          <a:bodyPr>
            <a:normAutofit/>
          </a:bodyPr>
          <a:lstStyle/>
          <a:p>
            <a:r>
              <a:rPr lang="pl-PL" sz="3200" b="1" dirty="0"/>
              <a:t>„Rowerem po gminie Serock”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003300"/>
            <a:ext cx="7708899" cy="2044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/>
              <a:t>Przeprowadzono konserwację i uzupełnienie oznakowania na wszystkich czterech szlakach rowerowych na terenie gminy. Opracowano i wydrukowano mapki czterech szlaków rowerowych </a:t>
            </a:r>
            <a:r>
              <a:rPr lang="pl-PL" sz="2600" b="1" dirty="0"/>
              <a:t>„Rowerem po gminie Serock”.</a:t>
            </a:r>
          </a:p>
          <a:p>
            <a:pPr algn="just"/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-20955"/>
            <a:ext cx="4775200" cy="320535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27758"/>
            <a:ext cx="5895363" cy="393024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97" y="3184398"/>
            <a:ext cx="5510403" cy="367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4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1"/>
            <a:ext cx="5729682" cy="787399"/>
          </a:xfrm>
        </p:spPr>
        <p:txBody>
          <a:bodyPr>
            <a:normAutofit/>
          </a:bodyPr>
          <a:lstStyle/>
          <a:p>
            <a:r>
              <a:rPr lang="pl-PL" sz="3200" b="1" dirty="0"/>
              <a:t>Drzewo 600-LECIA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5100" y="1041400"/>
            <a:ext cx="6692900" cy="49657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2600" dirty="0"/>
          </a:p>
          <a:p>
            <a:pPr marL="0" indent="0">
              <a:buNone/>
            </a:pPr>
            <a:r>
              <a:rPr lang="pl-PL" sz="2600" dirty="0"/>
              <a:t>Rozpoczęto i realizowano akcję  „Drzewo 600 LECIA” (akcja sadzenia drzew z okazji 600 – lecia nadania praw miejskich Serockowi). </a:t>
            </a:r>
          </a:p>
          <a:p>
            <a:pPr marL="0" indent="0">
              <a:buNone/>
            </a:pPr>
            <a:endParaRPr lang="pl-PL" sz="2600" dirty="0"/>
          </a:p>
          <a:p>
            <a:pPr marL="0" indent="0">
              <a:buNone/>
            </a:pPr>
            <a:r>
              <a:rPr lang="pl-PL" sz="2600" dirty="0"/>
              <a:t>Akcja zainicjowana została w ubiegłym roku,                        a zakończona zostanie w 2017 roku posadzeniem 600 drzew na terenie gminy.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0" y="0"/>
            <a:ext cx="4889500" cy="69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8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254" y="0"/>
            <a:ext cx="12095746" cy="736600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Ewidencja zbiorników bezodpływowych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6700" y="736600"/>
            <a:ext cx="11925300" cy="1643562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Zapoczątkowano prace związane z tworzeniem ewidencji zbiorników bezodpływowych oraz nieruchomości podłączonych do sieci kanalizacji sanitarnej na terenie gminy.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1" y="1512776"/>
            <a:ext cx="7505700" cy="54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295399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JUŻ W 2016 ROKU ZAPOCZĄTKOWALIŚMY OBCHODY 600 – LECIA NADANIA PRAW MIEJSKICH SEROCKOWI. 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OTO NIEKTÓRE WYDARZENIA: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6700" y="1295400"/>
            <a:ext cx="11183048" cy="5311461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Konferencja "Serock i Mazowsze na przestrzeni wieków",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Strona historyczna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www.historia.serock.pl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Kalendarz okolicznościowy,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Album „Serockie Impresje”.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445" y="4307994"/>
            <a:ext cx="3851627" cy="230848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89299"/>
            <a:ext cx="5284444" cy="352076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320" y="807879"/>
            <a:ext cx="3109857" cy="45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7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4280169" y="0"/>
            <a:ext cx="7911830" cy="671212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MURALE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3"/>
            <a:ext cx="4280169" cy="2851781"/>
          </a:xfrm>
        </p:spPr>
      </p:pic>
      <p:sp>
        <p:nvSpPr>
          <p:cNvPr id="7" name="Prostokąt 6"/>
          <p:cNvSpPr/>
          <p:nvPr/>
        </p:nvSpPr>
        <p:spPr>
          <a:xfrm>
            <a:off x="4280169" y="533400"/>
            <a:ext cx="7911829" cy="2500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Mural przy ul. Kościuszki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Mural przedstawia flisaka na tratwie płynącej po rzece – w domyśle rzece Narew. To impresja na temat historii miasta i jego mieszkańców. Postać flisaka jest tu najważniejsza. To symbol mieszkańca Serocka – tego dawnego, którego życie codzienne i działalność koncentrowały się wokół Narwi, trudniącego się flisactwem czy rybołówstwem, znajdującego pożywienie w rzece i spławiającego nią towary na sprzedaż. 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37" y="3302000"/>
            <a:ext cx="4950963" cy="3390018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446468" y="4436402"/>
            <a:ext cx="6096000" cy="2812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0" y="2851780"/>
            <a:ext cx="7404100" cy="4146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Mural przy Izbie Pamięci</a:t>
            </a: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Mural znajduje się na budynku przy ul. Św. Wojciecha opodal starej, zrewitalizowanej szkoły, w której obecnie mieści się Izba Pamięci i Tradycji Rybackich. Mural jest symboliczną wizją historii Serocka, którego początki sięgają średniowiecza. Symbolem  jest tutaj rzeka otaczająca „bloki” z najważniejszymi w historii miasta datami. Rzeka od początku była siłą napędową – najpierw grodu, a potem miasta i jego mieszkańców. Nawiązujący do tego, symboliczny i przede wszystkim metaforyczny jest napis „rodowód”. Ta gra słów kieruje uwagę na serockich potomków i sprzyjające im położenie grodu nad rzeką.                 </a:t>
            </a:r>
          </a:p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Murale wykonał Mariusz Libel.</a:t>
            </a:r>
          </a:p>
        </p:txBody>
      </p:sp>
    </p:spTree>
    <p:extLst>
      <p:ext uri="{BB962C8B-B14F-4D97-AF65-F5344CB8AC3E}">
        <p14:creationId xmlns:p14="http://schemas.microsoft.com/office/powerpoint/2010/main" val="125003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/>
          <p:cNvSpPr>
            <a:spLocks noGrp="1"/>
          </p:cNvSpPr>
          <p:nvPr>
            <p:ph type="title"/>
          </p:nvPr>
        </p:nvSpPr>
        <p:spPr>
          <a:xfrm>
            <a:off x="758687" y="0"/>
            <a:ext cx="10515600" cy="808383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7030A0"/>
                </a:solidFill>
              </a:rPr>
              <a:t>			Źródła</a:t>
            </a:r>
            <a:r>
              <a:rPr lang="pl-PL" sz="2800" b="1" dirty="0">
                <a:solidFill>
                  <a:srgbClr val="7030A0"/>
                </a:solidFill>
              </a:rPr>
              <a:t> dochodów</a:t>
            </a: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28973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3336077"/>
              </p:ext>
            </p:extLst>
          </p:nvPr>
        </p:nvGraphicFramePr>
        <p:xfrm>
          <a:off x="77002" y="808382"/>
          <a:ext cx="11859359" cy="604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5281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1" cy="149859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/>
        </p:spPr>
        <p:txBody>
          <a:bodyPr>
            <a:normAutofit/>
          </a:bodyPr>
          <a:lstStyle/>
          <a:p>
            <a:pPr algn="l"/>
            <a:r>
              <a:rPr lang="pl-PL" sz="2800" b="1" dirty="0">
                <a:latin typeface="Bookman Old Style" panose="02050604050505020204" pitchFamily="18" charset="0"/>
              </a:rPr>
              <a:t>               PROFILAKTYCZNE PROGRAMY ZDROWOTNE</a:t>
            </a:r>
            <a:br>
              <a:rPr lang="pl-PL" sz="2400" b="1" dirty="0"/>
            </a:br>
            <a:r>
              <a:rPr lang="pl-PL" sz="2400" b="1" dirty="0"/>
              <a:t>Wykonano bezpłatne szczepienia przeciw: </a:t>
            </a:r>
            <a:br>
              <a:rPr lang="pl-PL" sz="2400" b="1" dirty="0"/>
            </a:br>
            <a:r>
              <a:rPr lang="pl-PL" sz="2400" b="1" dirty="0"/>
              <a:t>1. grypie w roku 2015 – 231 osób; w 2016 257osób; </a:t>
            </a:r>
            <a:br>
              <a:rPr lang="pl-PL" sz="2400" b="1" dirty="0"/>
            </a:br>
            <a:r>
              <a:rPr lang="pl-PL" sz="2400" b="1" dirty="0"/>
              <a:t>2. pneumokokom w roku 2015 – 38 dzieci; w 2016 - 45 dzieci.                </a:t>
            </a:r>
            <a:endParaRPr lang="pl-PL" sz="2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18615" y="5390865"/>
            <a:ext cx="11152427" cy="956169"/>
          </a:xfrm>
        </p:spPr>
        <p:txBody>
          <a:bodyPr/>
          <a:lstStyle/>
          <a:p>
            <a:endParaRPr lang="pl-PL" sz="2800" dirty="0"/>
          </a:p>
          <a:p>
            <a:endParaRPr lang="pl-PL" dirty="0"/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45206243"/>
              </p:ext>
            </p:extLst>
          </p:nvPr>
        </p:nvGraphicFramePr>
        <p:xfrm>
          <a:off x="1" y="1498600"/>
          <a:ext cx="12192000" cy="535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38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5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3826019256"/>
              </p:ext>
            </p:extLst>
          </p:nvPr>
        </p:nvGraphicFramePr>
        <p:xfrm>
          <a:off x="3976915" y="723900"/>
          <a:ext cx="8215085" cy="613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ytuł 5">
            <a:extLst>
              <a:ext uri="{FF2B5EF4-FFF2-40B4-BE49-F238E27FC236}">
                <a16:creationId xmlns:a16="http://schemas.microsoft.com/office/drawing/2014/main" id="{FB6D4130-B42D-42AF-BA08-38B8FBDC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8775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EWIDENCJA LUDNOŚCI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0FA6B22-90CF-4650-BAC0-02E6E028A391}"/>
              </a:ext>
            </a:extLst>
          </p:cNvPr>
          <p:cNvSpPr txBox="1"/>
          <p:nvPr/>
        </p:nvSpPr>
        <p:spPr>
          <a:xfrm>
            <a:off x="1" y="825500"/>
            <a:ext cx="415904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400" dirty="0">
                <a:latin typeface="+mj-lt"/>
                <a:cs typeface="Arial" panose="020B0604020202020204" pitchFamily="34" charset="0"/>
              </a:rPr>
              <a:t>Liczba ludności zamieszkującej na pobyt stały w gminie sukcesywnie wzrasta w całej gminie. Spowodowane jest to bez wątpienia tendencją do przenoszenia się osób dotychczas zamieszkałych  </a:t>
            </a:r>
            <a:br>
              <a:rPr lang="pl-PL" sz="2400" dirty="0">
                <a:latin typeface="+mj-lt"/>
                <a:cs typeface="Arial" panose="020B0604020202020204" pitchFamily="34" charset="0"/>
              </a:rPr>
            </a:br>
            <a:r>
              <a:rPr lang="pl-PL" sz="2400" dirty="0">
                <a:latin typeface="+mj-lt"/>
                <a:cs typeface="Arial" panose="020B0604020202020204" pitchFamily="34" charset="0"/>
              </a:rPr>
              <a:t>w dużych miastach na tereny wiejskie.</a:t>
            </a:r>
          </a:p>
          <a:p>
            <a:endParaRPr lang="pl-PL" sz="2400" dirty="0">
              <a:latin typeface="+mj-lt"/>
              <a:cs typeface="Arial" panose="020B0604020202020204" pitchFamily="34" charset="0"/>
            </a:endParaRPr>
          </a:p>
          <a:p>
            <a:r>
              <a:rPr lang="pl-PL" sz="2400" dirty="0">
                <a:latin typeface="+mj-lt"/>
                <a:cs typeface="Arial" panose="020B0604020202020204" pitchFamily="34" charset="0"/>
              </a:rPr>
              <a:t>Wykres przedstawia graficznie wzrost liczby ludności w gminie oraz tendencje na terenie miejskim i wiejskim.</a:t>
            </a:r>
          </a:p>
          <a:p>
            <a:pPr algn="ctr"/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00933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569">
            <a:extLst>
              <a:ext uri="{FF2B5EF4-FFF2-40B4-BE49-F238E27FC236}">
                <a16:creationId xmlns:a16="http://schemas.microsoft.com/office/drawing/2014/main" id="{058942E4-8830-42A3-ACBB-E54AC6B296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50819" y="783771"/>
            <a:ext cx="7741181" cy="53595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9E39305-B3A4-47F4-AAEB-DD4ED0B5EABE}"/>
              </a:ext>
            </a:extLst>
          </p:cNvPr>
          <p:cNvSpPr txBox="1"/>
          <p:nvPr/>
        </p:nvSpPr>
        <p:spPr>
          <a:xfrm>
            <a:off x="246743" y="0"/>
            <a:ext cx="1184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000000"/>
                </a:solidFill>
              </a:rPr>
              <a:t>WRĘCZENIE MEDALI ZA DŁUGOLETNIE POŻYCIE MAŁŻEŃSKIE</a:t>
            </a:r>
            <a:endParaRPr lang="pl-PL" sz="28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4947D9E-0106-469B-A013-39D2B4BCDB6E}"/>
              </a:ext>
            </a:extLst>
          </p:cNvPr>
          <p:cNvSpPr txBox="1"/>
          <p:nvPr/>
        </p:nvSpPr>
        <p:spPr>
          <a:xfrm>
            <a:off x="1" y="783771"/>
            <a:ext cx="44508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+mj-lt"/>
                <a:cs typeface="Times New Roman" pitchFamily="18"/>
              </a:rPr>
              <a:t>Tradycją stało się wręczanie jubilatom medali za długoletnie pożycie małżeńskie. Co roku pary, które przeżyły w jednym związku małżeńskim 50 lat, zostają odznaczeni medalami za „Długoletnie pożycie małżeńskie” nadanymi postanowieniem Prezydenta Rzeczypospolitej. Uroczystość odbyła się w Centrum Kultury i Czytelnictwa w Serocku. Z wymienionymi parami spotkał się Burmistrz Miasta i Gminy w Serocku, gdzie otrzymali pamiątkowe medale.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844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160813_164825">
            <a:extLst>
              <a:ext uri="{FF2B5EF4-FFF2-40B4-BE49-F238E27FC236}">
                <a16:creationId xmlns:a16="http://schemas.microsoft.com/office/drawing/2014/main" id="{3D335E09-138C-42AA-A845-7A6B0E8A44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09456" y="1074199"/>
            <a:ext cx="7782544" cy="57802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34C52DC4-C305-437F-A796-009BBB38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70602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rgbClr val="000000"/>
                </a:solidFill>
              </a:rPr>
              <a:t>ZAWIERANIE ZWIĄZKÓW MAŁŻEŃSKICH </a:t>
            </a:r>
            <a:br>
              <a:rPr lang="pl-PL" sz="3600" b="1" dirty="0">
                <a:solidFill>
                  <a:srgbClr val="000000"/>
                </a:solidFill>
              </a:rPr>
            </a:br>
            <a:r>
              <a:rPr lang="pl-PL" sz="3600" b="1" dirty="0">
                <a:solidFill>
                  <a:srgbClr val="000000"/>
                </a:solidFill>
              </a:rPr>
              <a:t>NA TERENIE MIASTA I GMINY SEROCK</a:t>
            </a:r>
            <a:endParaRPr lang="pl-PL" sz="36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663C9F6-A482-49EE-8CF0-BE5551592E36}"/>
              </a:ext>
            </a:extLst>
          </p:cNvPr>
          <p:cNvSpPr txBox="1"/>
          <p:nvPr/>
        </p:nvSpPr>
        <p:spPr>
          <a:xfrm>
            <a:off x="0" y="1070603"/>
            <a:ext cx="44094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+mj-lt"/>
              </a:rPr>
              <a:t>Zawieranie związków małżeńskich zyskało jeszcze większą popularność, gdy w 2015 roku prawnie ułatwiono zawarcie związku małżeńskiego w plenerze. </a:t>
            </a:r>
          </a:p>
          <a:p>
            <a:endParaRPr lang="pl-PL" sz="2400" dirty="0">
              <a:latin typeface="+mj-lt"/>
            </a:endParaRPr>
          </a:p>
          <a:p>
            <a:r>
              <a:rPr lang="pl-PL" sz="2400" dirty="0">
                <a:latin typeface="+mj-lt"/>
              </a:rPr>
              <a:t>Dla porównania w 2015 roku udzielono 71 ślubów cywilnych,                 z czego 29 poza lokalem. </a:t>
            </a:r>
          </a:p>
          <a:p>
            <a:r>
              <a:rPr lang="pl-PL" sz="2400" dirty="0">
                <a:latin typeface="+mj-lt"/>
              </a:rPr>
              <a:t>Natomiast już w 2016 roku udzielono 102 śluby, z czego w plenerze odbyło się 40.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747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548">
            <a:extLst>
              <a:ext uri="{FF2B5EF4-FFF2-40B4-BE49-F238E27FC236}">
                <a16:creationId xmlns:a16="http://schemas.microsoft.com/office/drawing/2014/main" id="{531F58CF-E378-491C-AC6F-DFA6108F9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12564" y="1430594"/>
            <a:ext cx="7579438" cy="459683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5CBAD5D-0ABC-46F1-9182-63282827ADF6}"/>
              </a:ext>
            </a:extLst>
          </p:cNvPr>
          <p:cNvSpPr txBox="1"/>
          <p:nvPr/>
        </p:nvSpPr>
        <p:spPr>
          <a:xfrm>
            <a:off x="130628" y="7624"/>
            <a:ext cx="11945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pl-PL" sz="2800" b="1" dirty="0">
                <a:solidFill>
                  <a:srgbClr val="000000"/>
                </a:solidFill>
              </a:rPr>
            </a:br>
            <a:r>
              <a:rPr lang="pl-PL" sz="2800" b="1" dirty="0">
                <a:solidFill>
                  <a:srgbClr val="000000"/>
                </a:solidFill>
              </a:rPr>
              <a:t>WYRÓŻNIENIE DLA NAJSTARSZYCH OSÓB W GMINIE</a:t>
            </a:r>
            <a:endParaRPr lang="pl-PL" sz="2800" dirty="0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C968E55D-70E8-4332-AAC6-5ACC53BC8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8" y="1327354"/>
            <a:ext cx="4615543" cy="53831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200" dirty="0">
              <a:latin typeface="+mj-lt"/>
              <a:cs typeface="Times New Roman" pitchFamily="18"/>
            </a:endParaRPr>
          </a:p>
          <a:p>
            <a:pPr marL="0" indent="0">
              <a:buNone/>
            </a:pPr>
            <a:endParaRPr lang="pl-PL" sz="2200" dirty="0">
              <a:latin typeface="+mj-lt"/>
              <a:cs typeface="Times New Roman" pitchFamily="18"/>
            </a:endParaRPr>
          </a:p>
          <a:p>
            <a:pPr marL="0" indent="0">
              <a:buNone/>
            </a:pPr>
            <a:r>
              <a:rPr lang="pl-PL" sz="2400" dirty="0">
                <a:latin typeface="+mj-lt"/>
                <a:cs typeface="Times New Roman" pitchFamily="18"/>
              </a:rPr>
              <a:t>W związku z obchodami Narodowego Święta Niepodległości </a:t>
            </a:r>
            <a:br>
              <a:rPr lang="pl-PL" sz="2400" dirty="0">
                <a:latin typeface="+mj-lt"/>
                <a:cs typeface="Times New Roman" pitchFamily="18"/>
              </a:rPr>
            </a:br>
            <a:r>
              <a:rPr lang="pl-PL" sz="2400" dirty="0">
                <a:latin typeface="+mj-lt"/>
                <a:cs typeface="Times New Roman" pitchFamily="18"/>
              </a:rPr>
              <a:t>w listopadzie pracownicy Urzędu Miasta i Gminy w Serocku oraz Ośrodka Pomocy Społecznej odwiedzili najstarszych mieszkańców naszej gminy wręczając im gratulacje.</a:t>
            </a:r>
          </a:p>
          <a:p>
            <a:endParaRPr lang="pl-PL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196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4972">
            <a:extLst>
              <a:ext uri="{FF2B5EF4-FFF2-40B4-BE49-F238E27FC236}">
                <a16:creationId xmlns:a16="http://schemas.microsoft.com/office/drawing/2014/main" id="{DE367828-A499-4E2F-A3B3-D71AA94E8D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16594" y="796412"/>
            <a:ext cx="8383403" cy="57038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8B3F2C9-0CBA-4F92-BFA8-3073211A8969}"/>
              </a:ext>
            </a:extLst>
          </p:cNvPr>
          <p:cNvSpPr txBox="1"/>
          <p:nvPr/>
        </p:nvSpPr>
        <p:spPr>
          <a:xfrm>
            <a:off x="0" y="0"/>
            <a:ext cx="1206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0000"/>
                </a:solidFill>
              </a:rPr>
              <a:t>WYRÓŻNIENIE DLA 18-LATKÓW ODBIERAJĄCYCH PIERWSZE DOWODY OSOBISTE</a:t>
            </a:r>
            <a:endParaRPr lang="pl-PL" sz="2800" dirty="0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B81AF8F6-1257-49FC-B272-2C2456DDE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96412"/>
            <a:ext cx="3716595" cy="60615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600" dirty="0"/>
          </a:p>
          <a:p>
            <a:pPr marL="0" indent="0">
              <a:buNone/>
            </a:pPr>
            <a:endParaRPr lang="pl-PL" sz="2600" dirty="0"/>
          </a:p>
          <a:p>
            <a:pPr marL="0" indent="0">
              <a:buNone/>
            </a:pPr>
            <a:r>
              <a:rPr lang="pl-PL" sz="2400" dirty="0"/>
              <a:t>Pamiętając o młodych, zaczynających dorosłe życie, tj. o 18-latkach wręczono 6 osobom pierwsze dowody osobiste na uroczystej sesji Rady Miejskiej w Serocku w dniu 10 listopada 2016r.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781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1254" cy="698500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chemeClr val="tx1"/>
                </a:solidFill>
                <a:latin typeface="Calibri Light" panose="020F0302020204030204" pitchFamily="34" charset="0"/>
              </a:rPr>
              <a:t>Liczba aktywnych podmiotów gospodarczych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424070"/>
              </p:ext>
            </p:extLst>
          </p:nvPr>
        </p:nvGraphicFramePr>
        <p:xfrm>
          <a:off x="89646" y="599442"/>
          <a:ext cx="12102354" cy="6258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439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96899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600" dirty="0"/>
            </a:br>
            <a:r>
              <a:rPr lang="pl-PL" sz="3600" b="1" dirty="0"/>
              <a:t>STRAŻ MIEJSKA W SEROCKU 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482600"/>
            <a:ext cx="5905500" cy="637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>
              <a:latin typeface="+mj-lt"/>
            </a:endParaRPr>
          </a:p>
          <a:p>
            <a:pPr marL="0" indent="0">
              <a:buNone/>
            </a:pPr>
            <a:r>
              <a:rPr lang="pl-PL" dirty="0">
                <a:latin typeface="+mj-lt"/>
              </a:rPr>
              <a:t>Straż Miejska w Serocku, w strukturze Urzędu Miasta i Gminy Serock funkcjonuje od 1 stycznia 1993 r. </a:t>
            </a:r>
          </a:p>
          <a:p>
            <a:pPr marL="0" indent="0">
              <a:buNone/>
            </a:pPr>
            <a:r>
              <a:rPr lang="pl-PL" dirty="0">
                <a:latin typeface="+mj-lt"/>
              </a:rPr>
              <a:t>W roku 2016 miasto Serock było monitorowane przez 11 kamer stacjonarnych oraz na terenie gminy była montowana 1 kamera przenośna oraz w Zegrzu zainstalowano monitoring wizyjny składający się z 3 kamer. </a:t>
            </a:r>
          </a:p>
          <a:p>
            <a:pPr marL="0" indent="0">
              <a:buNone/>
            </a:pPr>
            <a:r>
              <a:rPr lang="pl-PL" dirty="0">
                <a:latin typeface="+mj-lt"/>
              </a:rPr>
              <a:t>Jednocześnie strażnicy miejscy zastosowali 3.464 pouczeń, 142 mandaty karne kredytowane na kwotę 15.450 zł                                i skierowali 62 wnioski o ukaranie                do Sądu Rejonowego w Legionowie            za popełnione wykroczenia. </a:t>
            </a:r>
          </a:p>
          <a:p>
            <a:pPr marL="0" indent="0">
              <a:buNone/>
            </a:pPr>
            <a:r>
              <a:rPr lang="pl-PL" dirty="0">
                <a:latin typeface="+mj-lt"/>
              </a:rPr>
              <a:t>Ponadto doprowadzono 63 osób do izby wytrzeźwień lub miejsca zamieszkania, zabezpieczano 71 miejsc przestępstw lub innego podobnego zdarzenia.</a:t>
            </a:r>
          </a:p>
          <a:p>
            <a:endParaRPr lang="pl-PL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06971640"/>
              </p:ext>
            </p:extLst>
          </p:nvPr>
        </p:nvGraphicFramePr>
        <p:xfrm>
          <a:off x="5905500" y="482599"/>
          <a:ext cx="6286498" cy="2854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815">
                  <a:extLst>
                    <a:ext uri="{9D8B030D-6E8A-4147-A177-3AD203B41FA5}">
                      <a16:colId xmlns:a16="http://schemas.microsoft.com/office/drawing/2014/main" val="1653412394"/>
                    </a:ext>
                  </a:extLst>
                </a:gridCol>
                <a:gridCol w="1672685">
                  <a:extLst>
                    <a:ext uri="{9D8B030D-6E8A-4147-A177-3AD203B41FA5}">
                      <a16:colId xmlns:a16="http://schemas.microsoft.com/office/drawing/2014/main" val="2670033576"/>
                    </a:ext>
                  </a:extLst>
                </a:gridCol>
                <a:gridCol w="1836921">
                  <a:extLst>
                    <a:ext uri="{9D8B030D-6E8A-4147-A177-3AD203B41FA5}">
                      <a16:colId xmlns:a16="http://schemas.microsoft.com/office/drawing/2014/main" val="3949575119"/>
                    </a:ext>
                  </a:extLst>
                </a:gridCol>
                <a:gridCol w="767674">
                  <a:extLst>
                    <a:ext uri="{9D8B030D-6E8A-4147-A177-3AD203B41FA5}">
                      <a16:colId xmlns:a16="http://schemas.microsoft.com/office/drawing/2014/main" val="1294478127"/>
                    </a:ext>
                  </a:extLst>
                </a:gridCol>
                <a:gridCol w="838522">
                  <a:extLst>
                    <a:ext uri="{9D8B030D-6E8A-4147-A177-3AD203B41FA5}">
                      <a16:colId xmlns:a16="http://schemas.microsoft.com/office/drawing/2014/main" val="1408537200"/>
                    </a:ext>
                  </a:extLst>
                </a:gridCol>
                <a:gridCol w="470323">
                  <a:extLst>
                    <a:ext uri="{9D8B030D-6E8A-4147-A177-3AD203B41FA5}">
                      <a16:colId xmlns:a16="http://schemas.microsoft.com/office/drawing/2014/main" val="1839718768"/>
                    </a:ext>
                  </a:extLst>
                </a:gridCol>
                <a:gridCol w="594558">
                  <a:extLst>
                    <a:ext uri="{9D8B030D-6E8A-4147-A177-3AD203B41FA5}">
                      <a16:colId xmlns:a16="http://schemas.microsoft.com/office/drawing/2014/main" val="2682681151"/>
                    </a:ext>
                  </a:extLst>
                </a:gridCol>
              </a:tblGrid>
              <a:tr h="42919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6" marR="3731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</a:rPr>
                        <a:t>wykroczenia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6" marR="3731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</a:rPr>
                        <a:t>Pouczenie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z art. 41 KW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7316" marR="3731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</a:rPr>
                        <a:t>Mandat</a:t>
                      </a:r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6" marR="37316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>
                          <a:solidFill>
                            <a:schemeClr val="tx1"/>
                          </a:solidFill>
                          <a:effectLst/>
                        </a:rPr>
                        <a:t>Wniosek do Sądu</a:t>
                      </a:r>
                      <a:endParaRPr lang="pl-PL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6" marR="37316" marT="0" marB="0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</a:rPr>
                        <a:t>RAZEM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7316" marR="37316" marT="0" marB="0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482"/>
                  </a:ext>
                </a:extLst>
              </a:tr>
              <a:tr h="156892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</a:rPr>
                        <a:t>Liczba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6" marR="3731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</a:rPr>
                        <a:t>Kwota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6" marR="3731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063304"/>
                  </a:ext>
                </a:extLst>
              </a:tr>
              <a:tr h="85678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 OGÓŁEM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6" marR="3731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3464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6" marR="3731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142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6" marR="3731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15.450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6" marR="3731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6" marR="3731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</a:rPr>
                        <a:t>3668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16" marR="3731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17902790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378252"/>
              </p:ext>
            </p:extLst>
          </p:nvPr>
        </p:nvGraphicFramePr>
        <p:xfrm>
          <a:off x="5905499" y="3337512"/>
          <a:ext cx="6286501" cy="35204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024">
                  <a:extLst>
                    <a:ext uri="{9D8B030D-6E8A-4147-A177-3AD203B41FA5}">
                      <a16:colId xmlns:a16="http://schemas.microsoft.com/office/drawing/2014/main" val="1241308077"/>
                    </a:ext>
                  </a:extLst>
                </a:gridCol>
                <a:gridCol w="5261507">
                  <a:extLst>
                    <a:ext uri="{9D8B030D-6E8A-4147-A177-3AD203B41FA5}">
                      <a16:colId xmlns:a16="http://schemas.microsoft.com/office/drawing/2014/main" val="294901973"/>
                    </a:ext>
                  </a:extLst>
                </a:gridCol>
                <a:gridCol w="562970">
                  <a:extLst>
                    <a:ext uri="{9D8B030D-6E8A-4147-A177-3AD203B41FA5}">
                      <a16:colId xmlns:a16="http://schemas.microsoft.com/office/drawing/2014/main" val="28782300"/>
                    </a:ext>
                  </a:extLst>
                </a:gridCol>
              </a:tblGrid>
              <a:tr h="333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dirty="0">
                          <a:effectLst/>
                        </a:rPr>
                        <a:t>Lp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Inne</a:t>
                      </a:r>
                      <a:endParaRPr lang="pl-PL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effectLst/>
                        </a:rPr>
                        <a:t>Ilość </a:t>
                      </a:r>
                      <a:endParaRPr lang="pl-PL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41674330"/>
                  </a:ext>
                </a:extLst>
              </a:tr>
              <a:tr h="682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>
                          <a:effectLst/>
                        </a:rPr>
                        <a:t>1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Osoby doprowadzone do izby wytrzeźwień lub miejsca  zamieszkania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63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67232261"/>
                  </a:ext>
                </a:extLst>
              </a:tr>
              <a:tr h="4905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>
                          <a:effectLst/>
                        </a:rPr>
                        <a:t>2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Osoby ujęte i przekazane Policji</a:t>
                      </a:r>
                      <a:endParaRPr lang="pl-PL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08309322"/>
                  </a:ext>
                </a:extLst>
              </a:tr>
              <a:tr h="10321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>
                          <a:effectLst/>
                        </a:rPr>
                        <a:t>3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Zabezpieczone miejsca przestępstwa, katastrofy lub innego podobnego zdarzenia albo miejsca zagrożone takim działaniem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71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24668366"/>
                  </a:ext>
                </a:extLst>
              </a:tr>
              <a:tr h="4905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>
                          <a:effectLst/>
                        </a:rPr>
                        <a:t>4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Interwencje: 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Przyjęte zgłoszenia od mieszkańców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330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70817842"/>
                  </a:ext>
                </a:extLst>
              </a:tr>
              <a:tr h="4905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>
                          <a:effectLst/>
                        </a:rPr>
                        <a:t>5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Ujawnione przestępstwa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3921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80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31799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100" b="1" dirty="0"/>
            </a:br>
            <a:br>
              <a:rPr lang="pl-PL" sz="3100" b="1" dirty="0"/>
            </a:br>
            <a:r>
              <a:rPr lang="pl-PL" sz="3600" b="1" dirty="0"/>
              <a:t>PROWADZONE AKCJE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" y="609600"/>
            <a:ext cx="4965699" cy="62321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600" dirty="0">
                <a:latin typeface="+mj-lt"/>
              </a:rPr>
              <a:t>1. zabezpieczenie imprez okolicznościowych na terenie gminy</a:t>
            </a:r>
          </a:p>
          <a:p>
            <a:pPr marL="0" indent="0">
              <a:buNone/>
            </a:pPr>
            <a:r>
              <a:rPr lang="pl-PL" sz="2600" dirty="0">
                <a:latin typeface="+mj-lt"/>
              </a:rPr>
              <a:t>2. zabezpieczenie uroczystości kościelnych –Święta Bożego Ciała oraz Drogi Krzyżowej w Serocku           i w Woli Kiełpińskiej</a:t>
            </a:r>
          </a:p>
          <a:p>
            <a:pPr marL="0" indent="0">
              <a:buNone/>
            </a:pPr>
            <a:r>
              <a:rPr lang="pl-PL" sz="2600" dirty="0">
                <a:latin typeface="+mj-lt"/>
              </a:rPr>
              <a:t>3. wykorzystywanie kamery przenośnej</a:t>
            </a:r>
          </a:p>
          <a:p>
            <a:pPr lvl="0"/>
            <a:r>
              <a:rPr lang="pl-PL" sz="2600" dirty="0">
                <a:latin typeface="+mj-lt"/>
              </a:rPr>
              <a:t>Cupel (włamania do obiektów)</a:t>
            </a:r>
          </a:p>
          <a:p>
            <a:pPr lvl="0"/>
            <a:r>
              <a:rPr lang="pl-PL" sz="2600" dirty="0">
                <a:latin typeface="+mj-lt"/>
              </a:rPr>
              <a:t>Serock - Trakt Napoleoński </a:t>
            </a:r>
          </a:p>
          <a:p>
            <a:pPr lvl="0"/>
            <a:r>
              <a:rPr lang="pl-PL" sz="2600" dirty="0">
                <a:latin typeface="+mj-lt"/>
              </a:rPr>
              <a:t>Szopka (styczeń 2016)</a:t>
            </a:r>
          </a:p>
          <a:p>
            <a:pPr lvl="0"/>
            <a:r>
              <a:rPr lang="pl-PL" sz="2600" dirty="0">
                <a:latin typeface="+mj-lt"/>
              </a:rPr>
              <a:t>Nowa Wieś – boisko (maj i czerwiec 2016)</a:t>
            </a:r>
          </a:p>
          <a:p>
            <a:pPr lvl="0"/>
            <a:r>
              <a:rPr lang="pl-PL" sz="2600" dirty="0">
                <a:latin typeface="+mj-lt"/>
              </a:rPr>
              <a:t>Serock ul. Polna (zaśmiecanie)</a:t>
            </a: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65111253"/>
              </p:ext>
            </p:extLst>
          </p:nvPr>
        </p:nvGraphicFramePr>
        <p:xfrm>
          <a:off x="4864100" y="609600"/>
          <a:ext cx="7327901" cy="2817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07100">
                  <a:extLst>
                    <a:ext uri="{9D8B030D-6E8A-4147-A177-3AD203B41FA5}">
                      <a16:colId xmlns:a16="http://schemas.microsoft.com/office/drawing/2014/main" val="2474862333"/>
                    </a:ext>
                  </a:extLst>
                </a:gridCol>
                <a:gridCol w="1320801">
                  <a:extLst>
                    <a:ext uri="{9D8B030D-6E8A-4147-A177-3AD203B41FA5}">
                      <a16:colId xmlns:a16="http://schemas.microsoft.com/office/drawing/2014/main" val="2679218404"/>
                    </a:ext>
                  </a:extLst>
                </a:gridCol>
              </a:tblGrid>
              <a:tr h="520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1. awaryjne uruchamianie pojazdów w okresie zimowym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4" marR="61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 bieżąco</a:t>
                      </a:r>
                    </a:p>
                  </a:txBody>
                  <a:tcPr marL="61754" marR="61754" marT="0" marB="0" anchor="ctr"/>
                </a:tc>
                <a:extLst>
                  <a:ext uri="{0D108BD9-81ED-4DB2-BD59-A6C34878D82A}">
                    <a16:rowId xmlns:a16="http://schemas.microsoft.com/office/drawing/2014/main" val="2301863942"/>
                  </a:ext>
                </a:extLst>
              </a:tr>
              <a:tr h="315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2. akcja zima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4" marR="61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ulotkowanie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4" marR="61754" marT="0" marB="0" anchor="ctr"/>
                </a:tc>
                <a:extLst>
                  <a:ext uri="{0D108BD9-81ED-4DB2-BD59-A6C34878D82A}">
                    <a16:rowId xmlns:a16="http://schemas.microsoft.com/office/drawing/2014/main" val="2852019112"/>
                  </a:ext>
                </a:extLst>
              </a:tr>
              <a:tr h="315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3. akcje o nieparkowaniu przed imprezami na ul. Rynek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4" marR="61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ulotkowanie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4" marR="61754" marT="0" marB="0" anchor="ctr"/>
                </a:tc>
                <a:extLst>
                  <a:ext uri="{0D108BD9-81ED-4DB2-BD59-A6C34878D82A}">
                    <a16:rowId xmlns:a16="http://schemas.microsoft.com/office/drawing/2014/main" val="347336680"/>
                  </a:ext>
                </a:extLst>
              </a:tr>
              <a:tr h="315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4. zamieszczenie informacji w Internecie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4" marR="61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na bieżąco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4" marR="61754" marT="0" marB="0" anchor="ctr"/>
                </a:tc>
                <a:extLst>
                  <a:ext uri="{0D108BD9-81ED-4DB2-BD59-A6C34878D82A}">
                    <a16:rowId xmlns:a16="http://schemas.microsoft.com/office/drawing/2014/main" val="2880431200"/>
                  </a:ext>
                </a:extLst>
              </a:tr>
              <a:tr h="324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5. rozdawanie odblasków pod szkołami na terenie całej gminy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4" marR="61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wiosna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4" marR="61754" marT="0" marB="0" anchor="ctr"/>
                </a:tc>
                <a:extLst>
                  <a:ext uri="{0D108BD9-81ED-4DB2-BD59-A6C34878D82A}">
                    <a16:rowId xmlns:a16="http://schemas.microsoft.com/office/drawing/2014/main" val="413581863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6. rozdawanie kamizelek odblaskowym pieszym i rowerzystom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4" marR="61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wiosna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4" marR="61754" marT="0" marB="0" anchor="ctr"/>
                </a:tc>
                <a:extLst>
                  <a:ext uri="{0D108BD9-81ED-4DB2-BD59-A6C34878D82A}">
                    <a16:rowId xmlns:a16="http://schemas.microsoft.com/office/drawing/2014/main" val="2772217364"/>
                  </a:ext>
                </a:extLst>
              </a:tr>
              <a:tr h="645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7. wspólnie z policją spotkanie z seniorami i w przedszkolu połączone z rozdawaniem elementów odblaskowych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4" marR="617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wiosna/jesień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54" marR="61754" marT="0" marB="0" anchor="ctr"/>
                </a:tc>
                <a:extLst>
                  <a:ext uri="{0D108BD9-81ED-4DB2-BD59-A6C34878D82A}">
                    <a16:rowId xmlns:a16="http://schemas.microsoft.com/office/drawing/2014/main" val="1027145536"/>
                  </a:ext>
                </a:extLst>
              </a:tr>
            </a:tbl>
          </a:graphicData>
        </a:graphic>
      </p:graphicFrame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99" y="3604749"/>
            <a:ext cx="586970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0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18E1C4-A7D4-4759-918F-FC2E31EFB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812799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600" b="1" dirty="0"/>
              <a:t>Poniesione koszty za odbiór i zagospodarowanie odpadów </a:t>
            </a:r>
            <a:br>
              <a:rPr lang="pl-PL" sz="2600" b="1" dirty="0"/>
            </a:br>
            <a:r>
              <a:rPr lang="pl-PL" sz="2600" b="1" dirty="0"/>
              <a:t>z Punktów Selektywnego Zbierania Odpadów Komunalnych w latach 2013- 2016</a:t>
            </a:r>
            <a:endParaRPr lang="pl-PL" sz="2600" dirty="0"/>
          </a:p>
        </p:txBody>
      </p:sp>
      <p:graphicFrame>
        <p:nvGraphicFramePr>
          <p:cNvPr id="2051" name="Wykres 3">
            <a:extLst>
              <a:ext uri="{FF2B5EF4-FFF2-40B4-BE49-F238E27FC236}">
                <a16:creationId xmlns:a16="http://schemas.microsoft.com/office/drawing/2014/main" id="{A51935A8-E499-4434-A0CD-F1318A777B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8749256"/>
              </p:ext>
            </p:extLst>
          </p:nvPr>
        </p:nvGraphicFramePr>
        <p:xfrm>
          <a:off x="0" y="962025"/>
          <a:ext cx="12192000" cy="589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Chart" r:id="rId3" imgW="10115414" imgH="5486400" progId="Excel.Chart.8">
                  <p:embed/>
                </p:oleObj>
              </mc:Choice>
              <mc:Fallback>
                <p:oleObj name="Chart" r:id="rId3" imgW="10115414" imgH="5486400" progId="Excel.Chart.8">
                  <p:embed/>
                  <p:pic>
                    <p:nvPicPr>
                      <p:cNvPr id="2051" name="Wykres 3">
                        <a:extLst>
                          <a:ext uri="{FF2B5EF4-FFF2-40B4-BE49-F238E27FC236}">
                            <a16:creationId xmlns:a16="http://schemas.microsoft.com/office/drawing/2014/main" id="{A51935A8-E499-4434-A0CD-F1318A777B4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62025"/>
                        <a:ext cx="12192000" cy="589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762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FB51D6-5BCE-43B3-8B79-68319878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3393"/>
          </a:xfrm>
        </p:spPr>
        <p:txBody>
          <a:bodyPr>
            <a:normAutofit/>
          </a:bodyPr>
          <a:lstStyle/>
          <a:p>
            <a:r>
              <a:rPr lang="pl-PL" sz="4000" b="1" dirty="0"/>
              <a:t>Liczba podatników </a:t>
            </a:r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7288E888-9ABA-44F9-80CE-AFD1726F47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567069"/>
              </p:ext>
            </p:extLst>
          </p:nvPr>
        </p:nvGraphicFramePr>
        <p:xfrm>
          <a:off x="0" y="1"/>
          <a:ext cx="122935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081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>
            <a:extLst>
              <a:ext uri="{FF2B5EF4-FFF2-40B4-BE49-F238E27FC236}">
                <a16:creationId xmlns:a16="http://schemas.microsoft.com/office/drawing/2014/main" id="{CEE35F84-5521-4169-B358-EBD7F3866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8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altLang="pl-PL" sz="2400" b="1" dirty="0"/>
              <a:t>Ilość odebranych odpadów z Punktów Selektywnego Zbierania Odpadów Komunalnych </a:t>
            </a:r>
            <a:br>
              <a:rPr lang="pl-PL" altLang="pl-PL" sz="2400" b="1" dirty="0"/>
            </a:br>
            <a:r>
              <a:rPr lang="pl-PL" altLang="pl-PL" sz="2400" b="1" dirty="0"/>
              <a:t>w latach 2013- 2016 w tonach</a:t>
            </a:r>
          </a:p>
        </p:txBody>
      </p:sp>
      <p:graphicFrame>
        <p:nvGraphicFramePr>
          <p:cNvPr id="3143" name="Wykres 4">
            <a:extLst>
              <a:ext uri="{FF2B5EF4-FFF2-40B4-BE49-F238E27FC236}">
                <a16:creationId xmlns:a16="http://schemas.microsoft.com/office/drawing/2014/main" id="{66C2B1CD-D46A-4FF6-8443-3D658169E4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692526"/>
              </p:ext>
            </p:extLst>
          </p:nvPr>
        </p:nvGraphicFramePr>
        <p:xfrm>
          <a:off x="0" y="844550"/>
          <a:ext cx="12133263" cy="631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Chart" r:id="rId3" imgW="7553516" imgH="3933727" progId="Excel.Chart.8">
                  <p:embed/>
                </p:oleObj>
              </mc:Choice>
              <mc:Fallback>
                <p:oleObj name="Chart" r:id="rId3" imgW="7553516" imgH="3933727" progId="Excel.Chart.8">
                  <p:embed/>
                  <p:pic>
                    <p:nvPicPr>
                      <p:cNvPr id="3143" name="Wykres 4">
                        <a:extLst>
                          <a:ext uri="{FF2B5EF4-FFF2-40B4-BE49-F238E27FC236}">
                            <a16:creationId xmlns:a16="http://schemas.microsoft.com/office/drawing/2014/main" id="{66C2B1CD-D46A-4FF6-8443-3D658169E45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44550"/>
                        <a:ext cx="12133263" cy="631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479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294653"/>
              </p:ext>
            </p:extLst>
          </p:nvPr>
        </p:nvGraphicFramePr>
        <p:xfrm>
          <a:off x="165181" y="811160"/>
          <a:ext cx="11825257" cy="5601085"/>
        </p:xfrm>
        <a:graphic>
          <a:graphicData uri="http://schemas.openxmlformats.org/drawingml/2006/table">
            <a:tbl>
              <a:tblPr/>
              <a:tblGrid>
                <a:gridCol w="4273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5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3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95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99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Ilość (Mg)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VII-XII 2013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Ilość (Mg)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Ilość (Mg)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Ilość</a:t>
                      </a:r>
                      <a:r>
                        <a:rPr lang="pl-PL" sz="18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(Mg) 2016</a:t>
                      </a:r>
                      <a:endParaRPr lang="pl-PL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7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Odpady ulegające biodegradacji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58,04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159,63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216,82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265,63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62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Odpady wielkogabarytowe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14,64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49,11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52,63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84,96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62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Odpady poremontowe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110,59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168,36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156,94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7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Odpady opakowaniowe - papier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1,74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8,26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14,2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21,73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97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Odpady opakowaniowe – szkło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1,64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5,17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9,7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14,12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52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Odpady opakowaniowe – plastik 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8,1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13,11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17,94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78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Odpady problematyczne </a:t>
                      </a:r>
                      <a:b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(np. opakowania po farbach, lakierach)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0,84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1,86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0,84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0,72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52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Zużyty sprzęt elektryczny i elektroniczny 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2,91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5,19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9,64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13,12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62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SUMA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95,21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347,91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485,30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575,16</a:t>
                      </a:r>
                    </a:p>
                  </a:txBody>
                  <a:tcPr marL="44456" marR="444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ytuł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8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altLang="pl-PL" sz="2400" b="1" dirty="0"/>
              <a:t>Ilość odebranych odpadów z Punktów Selektywnego Zbierania Odpadów Komunalnych </a:t>
            </a:r>
            <a:br>
              <a:rPr lang="pl-PL" altLang="pl-PL" sz="2400" b="1" dirty="0"/>
            </a:br>
            <a:r>
              <a:rPr lang="pl-PL" altLang="pl-PL" sz="2400" b="1" dirty="0"/>
              <a:t>w latach 2013- 2016</a:t>
            </a:r>
          </a:p>
        </p:txBody>
      </p:sp>
    </p:spTree>
    <p:extLst>
      <p:ext uri="{BB962C8B-B14F-4D97-AF65-F5344CB8AC3E}">
        <p14:creationId xmlns:p14="http://schemas.microsoft.com/office/powerpoint/2010/main" val="140579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49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altLang="pl-PL" sz="2600" b="1" dirty="0"/>
              <a:t>Ilość odebranych odpadów z PSZOK w 2016r. w tonach </a:t>
            </a:r>
            <a:endParaRPr lang="pl-PL" altLang="pl-PL" sz="2600" dirty="0"/>
          </a:p>
        </p:txBody>
      </p:sp>
      <p:graphicFrame>
        <p:nvGraphicFramePr>
          <p:cNvPr id="4099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8566757"/>
              </p:ext>
            </p:extLst>
          </p:nvPr>
        </p:nvGraphicFramePr>
        <p:xfrm>
          <a:off x="0" y="817563"/>
          <a:ext cx="12192000" cy="604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Chart" r:id="rId3" imgW="9401255" imgH="5305327" progId="Excel.Chart.8">
                  <p:embed/>
                </p:oleObj>
              </mc:Choice>
              <mc:Fallback>
                <p:oleObj name="Chart" r:id="rId3" imgW="9401255" imgH="5305327" progId="Excel.Chart.8">
                  <p:embed/>
                  <p:pic>
                    <p:nvPicPr>
                      <p:cNvPr id="4099" name="Wykres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17563"/>
                        <a:ext cx="12192000" cy="604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650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>
            <a:extLst>
              <a:ext uri="{FF2B5EF4-FFF2-40B4-BE49-F238E27FC236}">
                <a16:creationId xmlns:a16="http://schemas.microsoft.com/office/drawing/2014/main" id="{90CCC6D4-864E-4F25-8DB7-80FD3476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389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altLang="pl-PL" sz="2600" b="1" dirty="0"/>
              <a:t>Poniesione koszty za odbiór odpadów od mieszkańców w latach 2013-2016</a:t>
            </a:r>
          </a:p>
        </p:txBody>
      </p:sp>
      <p:graphicFrame>
        <p:nvGraphicFramePr>
          <p:cNvPr id="5123" name="Wykres 3">
            <a:extLst>
              <a:ext uri="{FF2B5EF4-FFF2-40B4-BE49-F238E27FC236}">
                <a16:creationId xmlns:a16="http://schemas.microsoft.com/office/drawing/2014/main" id="{3E324806-CA54-426A-8A35-C864B16496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4403891"/>
              </p:ext>
            </p:extLst>
          </p:nvPr>
        </p:nvGraphicFramePr>
        <p:xfrm>
          <a:off x="0" y="720725"/>
          <a:ext cx="12203113" cy="613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Chart" r:id="rId3" imgW="9058380" imgH="4686300" progId="Excel.Chart.8">
                  <p:embed/>
                </p:oleObj>
              </mc:Choice>
              <mc:Fallback>
                <p:oleObj name="Chart" r:id="rId3" imgW="9058380" imgH="4686300" progId="Excel.Chart.8">
                  <p:embed/>
                  <p:pic>
                    <p:nvPicPr>
                      <p:cNvPr id="5123" name="Wykres 3">
                        <a:extLst>
                          <a:ext uri="{FF2B5EF4-FFF2-40B4-BE49-F238E27FC236}">
                            <a16:creationId xmlns:a16="http://schemas.microsoft.com/office/drawing/2014/main" id="{3E324806-CA54-426A-8A35-C864B164966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20725"/>
                        <a:ext cx="12203113" cy="613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105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>
            <a:extLst>
              <a:ext uri="{FF2B5EF4-FFF2-40B4-BE49-F238E27FC236}">
                <a16:creationId xmlns:a16="http://schemas.microsoft.com/office/drawing/2014/main" id="{0C04A220-7B69-45A7-8977-5894F932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556075" cy="81815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l-PL" altLang="pl-PL" sz="2800" b="1" dirty="0"/>
              <a:t>Ilość odebranych odpadów od </a:t>
            </a:r>
            <a:br>
              <a:rPr lang="pl-PL" altLang="pl-PL" sz="2800" b="1" dirty="0"/>
            </a:br>
            <a:r>
              <a:rPr lang="pl-PL" altLang="pl-PL" sz="2800" b="1" dirty="0"/>
              <a:t>mieszkańców w latach 2013- 2016 w tonach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E02E1E1-1AD6-4FAE-8487-6C9E44830A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737541"/>
              </p:ext>
            </p:extLst>
          </p:nvPr>
        </p:nvGraphicFramePr>
        <p:xfrm>
          <a:off x="6556075" y="1"/>
          <a:ext cx="5635923" cy="5071470"/>
        </p:xfrm>
        <a:graphic>
          <a:graphicData uri="http://schemas.openxmlformats.org/drawingml/2006/table">
            <a:tbl>
              <a:tblPr/>
              <a:tblGrid>
                <a:gridCol w="1380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6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4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12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Ilość (Mg)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VII-XII 2013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Ilość (Mg)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2014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Ilość (Mg)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Ilość</a:t>
                      </a:r>
                      <a:r>
                        <a:rPr lang="pl-PL" sz="18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(Mg)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pl-PL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Odpady  komunalne (zmieszane)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948,92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1 865,03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2 511,60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2 585,16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4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Odpady  opakowa-niowe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507,95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1 325,09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757,49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654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73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Odpady  wielkogaba-rytowe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37,36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69,36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48,72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46,98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Odpady  ulegające biodegradacji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118,64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63,24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164,42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75,24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2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SUMA</a:t>
                      </a:r>
                      <a:endParaRPr lang="pl-PL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1 612,87	</a:t>
                      </a:r>
                      <a:endParaRPr lang="pl-PL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3 322,72</a:t>
                      </a:r>
                      <a:endParaRPr lang="pl-PL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3 482,23</a:t>
                      </a:r>
                      <a:endParaRPr lang="pl-PL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3 361,38</a:t>
                      </a:r>
                    </a:p>
                  </a:txBody>
                  <a:tcPr marL="44460" marR="444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191" name="Wykres 5">
            <a:extLst>
              <a:ext uri="{FF2B5EF4-FFF2-40B4-BE49-F238E27FC236}">
                <a16:creationId xmlns:a16="http://schemas.microsoft.com/office/drawing/2014/main" id="{92A7FE0E-5CEA-49FC-9D0B-8AA36BD3EE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4157807"/>
              </p:ext>
            </p:extLst>
          </p:nvPr>
        </p:nvGraphicFramePr>
        <p:xfrm>
          <a:off x="-1" y="1328468"/>
          <a:ext cx="7993627" cy="5529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Chart" r:id="rId4" imgW="7991481" imgH="3628927" progId="Excel.Chart.8">
                  <p:embed/>
                </p:oleObj>
              </mc:Choice>
              <mc:Fallback>
                <p:oleObj name="Chart" r:id="rId4" imgW="7991481" imgH="3628927" progId="Excel.Chart.8">
                  <p:embed/>
                  <p:pic>
                    <p:nvPicPr>
                      <p:cNvPr id="6191" name="Wykres 5">
                        <a:extLst>
                          <a:ext uri="{FF2B5EF4-FFF2-40B4-BE49-F238E27FC236}">
                            <a16:creationId xmlns:a16="http://schemas.microsoft.com/office/drawing/2014/main" id="{92A7FE0E-5CEA-49FC-9D0B-8AA36BD3EEA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1328468"/>
                        <a:ext cx="7993627" cy="5529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051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>
            <a:extLst>
              <a:ext uri="{FF2B5EF4-FFF2-40B4-BE49-F238E27FC236}">
                <a16:creationId xmlns:a16="http://schemas.microsoft.com/office/drawing/2014/main" id="{AE2D9966-A48F-4E52-A68C-291833612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"/>
            <a:ext cx="12001500" cy="825500"/>
          </a:xfrm>
        </p:spPr>
        <p:txBody>
          <a:bodyPr/>
          <a:lstStyle/>
          <a:p>
            <a:pPr algn="ctr" eaLnBrk="1" hangingPunct="1"/>
            <a:r>
              <a:rPr lang="pl-PL" altLang="pl-PL" sz="2400" b="1" dirty="0"/>
              <a:t>Ilość odebranych odpadów od mieszkańców w roku 2016 w tonach</a:t>
            </a:r>
          </a:p>
        </p:txBody>
      </p:sp>
      <p:graphicFrame>
        <p:nvGraphicFramePr>
          <p:cNvPr id="7171" name="Wykres 3">
            <a:extLst>
              <a:ext uri="{FF2B5EF4-FFF2-40B4-BE49-F238E27FC236}">
                <a16:creationId xmlns:a16="http://schemas.microsoft.com/office/drawing/2014/main" id="{59192488-AD20-48AF-867E-2DAE2F5292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619160"/>
              </p:ext>
            </p:extLst>
          </p:nvPr>
        </p:nvGraphicFramePr>
        <p:xfrm>
          <a:off x="0" y="817563"/>
          <a:ext cx="12176125" cy="54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Chart" r:id="rId3" imgW="8829533" imgH="3933727" progId="Excel.Chart.8">
                  <p:embed/>
                </p:oleObj>
              </mc:Choice>
              <mc:Fallback>
                <p:oleObj name="Chart" r:id="rId3" imgW="8829533" imgH="3933727" progId="Excel.Chart.8">
                  <p:embed/>
                  <p:pic>
                    <p:nvPicPr>
                      <p:cNvPr id="7171" name="Wykres 3">
                        <a:extLst>
                          <a:ext uri="{FF2B5EF4-FFF2-40B4-BE49-F238E27FC236}">
                            <a16:creationId xmlns:a16="http://schemas.microsoft.com/office/drawing/2014/main" id="{59192488-AD20-48AF-867E-2DAE2F52925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17563"/>
                        <a:ext cx="12176125" cy="543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359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1892301"/>
            <a:ext cx="12192000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tabLst>
                <a:tab pos="0" algn="l"/>
              </a:tabLst>
            </a:pPr>
            <a:endParaRPr lang="pl-PL" sz="2400" b="1" dirty="0">
              <a:latin typeface="Calibri Light" panose="020F0302020204030204" pitchFamily="34" charset="0"/>
              <a:cs typeface="Times New Roman" pitchFamily="18" charset="0"/>
            </a:endParaRPr>
          </a:p>
          <a:p>
            <a:pPr>
              <a:tabLst>
                <a:tab pos="0" algn="l"/>
              </a:tabLst>
            </a:pPr>
            <a:r>
              <a:rPr lang="pl-PL" sz="2400" b="1" dirty="0">
                <a:latin typeface="Calibri Light" panose="020F0302020204030204" pitchFamily="34" charset="0"/>
                <a:cs typeface="Times New Roman" pitchFamily="18" charset="0"/>
              </a:rPr>
              <a:t>Program Rodzina 500 + to nieopodatkowane </a:t>
            </a:r>
          </a:p>
          <a:p>
            <a:pPr>
              <a:tabLst>
                <a:tab pos="0" algn="l"/>
              </a:tabLst>
            </a:pPr>
            <a:r>
              <a:rPr lang="pl-PL" sz="2400" b="1" dirty="0">
                <a:latin typeface="Calibri Light" panose="020F0302020204030204" pitchFamily="34" charset="0"/>
                <a:cs typeface="Times New Roman" pitchFamily="18" charset="0"/>
              </a:rPr>
              <a:t>500 zł miesięcznie na każde drugie i kolejne dziecko,</a:t>
            </a:r>
          </a:p>
          <a:p>
            <a:pPr>
              <a:tabLst>
                <a:tab pos="0" algn="l"/>
              </a:tabLst>
            </a:pPr>
            <a:r>
              <a:rPr lang="pl-PL" sz="2400" b="1" dirty="0">
                <a:latin typeface="Calibri Light" panose="020F0302020204030204" pitchFamily="34" charset="0"/>
                <a:cs typeface="Times New Roman" pitchFamily="18" charset="0"/>
              </a:rPr>
              <a:t> bez dodatkowych warunków.</a:t>
            </a:r>
            <a:r>
              <a:rPr lang="pl-PL" sz="2400" dirty="0">
                <a:latin typeface="Calibri Light" panose="020F0302020204030204" pitchFamily="34" charset="0"/>
                <a:cs typeface="Times New Roman" pitchFamily="18" charset="0"/>
              </a:rPr>
              <a:t> </a:t>
            </a:r>
          </a:p>
          <a:p>
            <a:pPr>
              <a:tabLst>
                <a:tab pos="0" algn="l"/>
              </a:tabLst>
            </a:pPr>
            <a:r>
              <a:rPr lang="pl-PL" sz="2400" dirty="0">
                <a:latin typeface="Calibri Light" panose="020F0302020204030204" pitchFamily="34" charset="0"/>
                <a:cs typeface="Times New Roman" pitchFamily="18" charset="0"/>
              </a:rPr>
              <a:t>Rodziny o niskich dochodach otrzymują wsparcie także </a:t>
            </a:r>
          </a:p>
          <a:p>
            <a:pPr>
              <a:tabLst>
                <a:tab pos="0" algn="l"/>
              </a:tabLst>
            </a:pPr>
            <a:r>
              <a:rPr lang="pl-PL" sz="2400" dirty="0">
                <a:latin typeface="Calibri Light" panose="020F0302020204030204" pitchFamily="34" charset="0"/>
                <a:cs typeface="Times New Roman" pitchFamily="18" charset="0"/>
              </a:rPr>
              <a:t>na pierwsze lub jedyne dziecko.</a:t>
            </a:r>
            <a:r>
              <a:rPr lang="pl-PL" sz="2400" b="1" dirty="0">
                <a:latin typeface="Calibri Light" panose="020F0302020204030204" pitchFamily="34" charset="0"/>
                <a:cs typeface="Times New Roman" pitchFamily="18" charset="0"/>
              </a:rPr>
              <a:t> </a:t>
            </a:r>
            <a:r>
              <a:rPr lang="pl-PL" sz="2400" dirty="0">
                <a:latin typeface="Calibri Light" panose="020F0302020204030204" pitchFamily="34" charset="0"/>
                <a:cs typeface="Times New Roman" pitchFamily="18" charset="0"/>
              </a:rPr>
              <a:t>Program Rodzina 500 + to systemowe wsparcie polskich rodzin. Jak dotąd nie mieliśmy do czynienia z tak dużym wsparciem finansowym adresowanym do rodzin   z dziećmi. Pierwsze wypłaty  świadczeń wychowawczych Ośrodek Pomocy Społecznej zaczął realizować od 11 kwietnia 2016 r. </a:t>
            </a:r>
          </a:p>
          <a:p>
            <a:r>
              <a:rPr lang="pl-PL" sz="2400" dirty="0">
                <a:latin typeface="Calibri Light" panose="020F0302020204030204" pitchFamily="34" charset="0"/>
                <a:cs typeface="Times New Roman" pitchFamily="18" charset="0"/>
              </a:rPr>
              <a:t>liczba rodzin objętych programem - 1 247</a:t>
            </a:r>
          </a:p>
          <a:p>
            <a:r>
              <a:rPr lang="pl-PL" sz="2400" dirty="0">
                <a:latin typeface="Calibri Light" panose="020F0302020204030204" pitchFamily="34" charset="0"/>
                <a:cs typeface="Times New Roman" pitchFamily="18" charset="0"/>
              </a:rPr>
              <a:t>liczba dzieci, na które jest wypłacane świadczenie - 1 906, w tym na 1 dziecko - 300</a:t>
            </a:r>
          </a:p>
          <a:p>
            <a:r>
              <a:rPr lang="pl-PL" sz="2400" dirty="0">
                <a:latin typeface="Calibri Light" panose="020F0302020204030204" pitchFamily="34" charset="0"/>
                <a:cs typeface="Times New Roman" pitchFamily="18" charset="0"/>
              </a:rPr>
              <a:t>kwota wypłacanych świadczeń miesięcznie - średnio 900 000 zł</a:t>
            </a:r>
          </a:p>
          <a:p>
            <a:r>
              <a:rPr lang="pl-PL" sz="2400" dirty="0">
                <a:latin typeface="Calibri Light" panose="020F0302020204030204" pitchFamily="34" charset="0"/>
                <a:cs typeface="Times New Roman" pitchFamily="18" charset="0"/>
              </a:rPr>
              <a:t>kwota wypłaconych świadczeń  - 8 137 382 zł.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0" y="774700"/>
            <a:ext cx="70713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Calibri Light" panose="020F0302020204030204" pitchFamily="34" charset="0"/>
                <a:cs typeface="Times New Roman" pitchFamily="18" charset="0"/>
              </a:rPr>
              <a:t>Od 1 kwietnia 2016 r. zaczął obowiązywać program  Rodzina 500+.  </a:t>
            </a:r>
            <a:br>
              <a:rPr lang="pl-PL" sz="2400" dirty="0">
                <a:latin typeface="Calibri Light" panose="020F0302020204030204" pitchFamily="34" charset="0"/>
                <a:cs typeface="Times New Roman" pitchFamily="18" charset="0"/>
              </a:rPr>
            </a:br>
            <a:r>
              <a:rPr lang="pl-PL" sz="2400" dirty="0">
                <a:latin typeface="Calibri Light" panose="020F0302020204030204" pitchFamily="34" charset="0"/>
                <a:cs typeface="Times New Roman" pitchFamily="18" charset="0"/>
              </a:rPr>
              <a:t>Niewątpliwie było to największe przedsięwzięcie organizacyjne Ośrodka Pomocy Społecznej w 2016r.</a:t>
            </a:r>
            <a:endParaRPr lang="pl-PL" sz="2400" dirty="0"/>
          </a:p>
        </p:txBody>
      </p:sp>
      <p:pic>
        <p:nvPicPr>
          <p:cNvPr id="4" name="Obraz 3" descr="rodzina_500_plus_ban_560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6303" y="629489"/>
            <a:ext cx="5120640" cy="2855583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0" y="2"/>
            <a:ext cx="12192000" cy="4140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3200" b="1" dirty="0">
                <a:solidFill>
                  <a:srgbClr val="0070C0"/>
                </a:solidFill>
                <a:latin typeface="Calibri Light" panose="020F0302020204030204" pitchFamily="34" charset="0"/>
                <a:cs typeface="Times New Roman" pitchFamily="18" charset="0"/>
              </a:rPr>
            </a:br>
            <a:r>
              <a:rPr lang="pl-PL" sz="3200" b="1" dirty="0">
                <a:latin typeface="Calibri Light" panose="020F0302020204030204" pitchFamily="34" charset="0"/>
                <a:cs typeface="Times New Roman" pitchFamily="18" charset="0"/>
              </a:rPr>
              <a:t>Świadczenia wychowawcze Rodzina 500+</a:t>
            </a:r>
            <a:br>
              <a:rPr lang="pl-PL" sz="3200" b="1" dirty="0">
                <a:latin typeface="Calibri Light" panose="020F0302020204030204" pitchFamily="34" charset="0"/>
                <a:cs typeface="Times New Roman" pitchFamily="18" charset="0"/>
              </a:rPr>
            </a:br>
            <a:endParaRPr lang="pl-PL" sz="2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9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077700" cy="762000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Calibri Light" panose="020F0302020204030204" pitchFamily="34" charset="0"/>
                <a:cs typeface="Times New Roman" pitchFamily="18" charset="0"/>
              </a:rPr>
              <a:t>Klub Aktywności Społecznej</a:t>
            </a:r>
            <a:endParaRPr lang="pl-PL" sz="3200" dirty="0">
              <a:solidFill>
                <a:srgbClr val="0070C0"/>
              </a:solidFill>
              <a:latin typeface="Calibri Light" panose="020F0302020204030204" pitchFamily="34" charset="0"/>
              <a:cs typeface="Times New Roman" pitchFamily="18" charset="0"/>
            </a:endParaRPr>
          </a:p>
        </p:txBody>
      </p:sp>
      <p:pic>
        <p:nvPicPr>
          <p:cNvPr id="3" name="Obraz 2" descr="DSC_0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5141" y="762000"/>
            <a:ext cx="8794374" cy="4946836"/>
          </a:xfrm>
          <a:prstGeom prst="rect">
            <a:avLst/>
          </a:prstGeom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1847528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ul. Kościuszki 8A</a:t>
            </a:r>
            <a:br>
              <a:rPr lang="pl-PL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05-140 Serock </a:t>
            </a:r>
            <a:endParaRPr lang="pl-PL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08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981200" y="332656"/>
            <a:ext cx="8229600" cy="6120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pl-PL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-1" y="2833924"/>
            <a:ext cx="6737684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6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 dniu 22 października 2016r. miało miejsce uroczyste otwarcie Klubu Aktywności Społecznej w Serocku przy ul. Kościuszki 8a.</a:t>
            </a:r>
            <a:endParaRPr lang="pl-PL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Koszt remontu i wyposażenia wyniósł 208 728,22 zł., w tym:	</a:t>
            </a:r>
            <a:endParaRPr lang="pl-PL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remont 158 921,40 zł</a:t>
            </a:r>
            <a:endParaRPr lang="pl-PL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wykonanie nagłośnienia 15 836,25 zł</a:t>
            </a:r>
            <a:endParaRPr lang="pl-PL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zakup mebli i wyposażenia 29 370,57 zł</a:t>
            </a:r>
            <a:endParaRPr lang="pl-PL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sz="2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zakup zestawu komputerowego 4 600 zł</a:t>
            </a:r>
            <a:endParaRPr lang="pl-PL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 descr="DSC_0162.JPG">
            <a:extLst>
              <a:ext uri="{FF2B5EF4-FFF2-40B4-BE49-F238E27FC236}">
                <a16:creationId xmlns:a16="http://schemas.microsoft.com/office/drawing/2014/main" id="{3454867A-7D37-4834-81DD-6B7BD263A9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4279" y="-140883"/>
            <a:ext cx="4320480" cy="2430271"/>
          </a:xfrm>
          <a:prstGeom prst="rect">
            <a:avLst/>
          </a:prstGeom>
        </p:spPr>
      </p:pic>
      <p:pic>
        <p:nvPicPr>
          <p:cNvPr id="6" name="Obraz 5" descr="DSC_0165.JPG">
            <a:extLst>
              <a:ext uri="{FF2B5EF4-FFF2-40B4-BE49-F238E27FC236}">
                <a16:creationId xmlns:a16="http://schemas.microsoft.com/office/drawing/2014/main" id="{865B904D-B55C-4D47-8609-2F7072FA0DA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7530" y="1421727"/>
            <a:ext cx="4224470" cy="2376264"/>
          </a:xfrm>
          <a:prstGeom prst="rect">
            <a:avLst/>
          </a:prstGeom>
        </p:spPr>
      </p:pic>
      <p:pic>
        <p:nvPicPr>
          <p:cNvPr id="7" name="Obraz 6" descr="DSC_0182.JPG">
            <a:extLst>
              <a:ext uri="{FF2B5EF4-FFF2-40B4-BE49-F238E27FC236}">
                <a16:creationId xmlns:a16="http://schemas.microsoft.com/office/drawing/2014/main" id="{BDDE5869-D923-4DBF-9D35-71DDA8C532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7683" y="3800802"/>
            <a:ext cx="5435019" cy="3057198"/>
          </a:xfrm>
          <a:prstGeom prst="rect">
            <a:avLst/>
          </a:prstGeom>
        </p:spPr>
      </p:pic>
      <p:pic>
        <p:nvPicPr>
          <p:cNvPr id="8" name="Obraz 7" descr="DSC_0186.JPG">
            <a:extLst>
              <a:ext uri="{FF2B5EF4-FFF2-40B4-BE49-F238E27FC236}">
                <a16:creationId xmlns:a16="http://schemas.microsoft.com/office/drawing/2014/main" id="{85A107E5-6870-4E71-BFA6-B04FB11379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-5754"/>
            <a:ext cx="5043319" cy="283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half" idx="1"/>
          </p:nvPr>
        </p:nvSpPr>
        <p:spPr>
          <a:xfrm>
            <a:off x="1524001" y="5530645"/>
            <a:ext cx="9143999" cy="132735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M.in. Sztandarowe dla Serocka imprezy masowe - Bieg Wojciechowy i Bieg Niepodległości, które z roku na rok uzyskują rekordowe liczby uczestników!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36569" y="129048"/>
            <a:ext cx="6138086" cy="1143000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Organizacja imprez sportowo-rekreacyjnych</a:t>
            </a:r>
          </a:p>
        </p:txBody>
      </p:sp>
      <p:pic>
        <p:nvPicPr>
          <p:cNvPr id="1026" name="Picture 2" descr="C:\Users\osir\AppData\Local\Microsoft\Windows\Temporary Internet Files\Content.Outlook\I3OEKD80\DSC0374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123" y="1401097"/>
            <a:ext cx="6489291" cy="40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717" y="1"/>
            <a:ext cx="1159283" cy="140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05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253" y="0"/>
            <a:ext cx="12095747" cy="847024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/>
              <a:t>Struktura podatku od nieruchomości w latach 2012 - 2016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6593298"/>
              </p:ext>
            </p:extLst>
          </p:nvPr>
        </p:nvGraphicFramePr>
        <p:xfrm>
          <a:off x="0" y="693019"/>
          <a:ext cx="12192000" cy="6164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616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half" idx="1"/>
          </p:nvPr>
        </p:nvSpPr>
        <p:spPr>
          <a:xfrm>
            <a:off x="1524001" y="5530645"/>
            <a:ext cx="9143999" cy="132735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Imprezy rangi ogólnopolskiej: Motoparalotniowe Mistrzostwa Polski oraz Etap 9 ŻTC BIKE RACE - I Mistrzostwa Polski IT w kolarstwie szosowym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36569" y="129048"/>
            <a:ext cx="6138086" cy="1143000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Organizacja imprez sportowo-rekreacyjnych</a:t>
            </a:r>
          </a:p>
        </p:txBody>
      </p:sp>
      <p:pic>
        <p:nvPicPr>
          <p:cNvPr id="3" name="Picture 2" descr="https://lh3.googleusercontent.com/fpiRhrqUKf8GTJjMN7YCmhg01OgRu2KUsq1D5dt7WqtU833EL5mzKq9Z4HUrJ-5iKIOYJJ02zuTRxqxAHxOHbhd5317seq83DWMbaOI2e7biAVoshDKnwxelN5z4D3f1fu_QQS0azt1B-arll9I6iHKWuqMjfYPTJA9uSb98xXjLqnIssKnHC3-wl9XMIwo2afqr4am1ZPWuhHkceA3KGDsqggeBDvmjDES0Q1CEXrDYaJxai6JDoVEg1QFVvte2Wm7fdhtpH6gfXr5674D2x4bQqeIa60ZuD-yA5Y65gx9DXKK4zas5hIe6iP_RK-_LU0ejSzO4FfqSt7PyD-IrVNkMwyN-1DZL7M5lMAh21KhL9sz4leksYzxZBwUEI4CNbfYHB8ljpMnJTkgCnLc4kP4fDWjDHUGzID0M-9hpfigcWT5h-m7Tz0CRS7Ez9OHxstuj5t3vz_gZ6shkW6zk_ztvcMZza4f0OEYzKgKuPC41EB96ZZonTpJCtYtVrTFosR-spDYxrmNjK0rqLPTacRgGcPLGljKkxQfEmXacSu7O5HxgciNkeCIYniAx8wqmEkc0iGUhz8HPW5jXvKfJerzdM9oDUCj1rLielj1_q6Qv_mHpH_hjZg4KzKEidplBmscSG_Pu3movsHteB7jM7x9Bp8F32oRvkbxhyCnnuFY=w1168-h657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64" y="1997939"/>
            <a:ext cx="6064336" cy="341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OSIR\motparo\20160712_112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28" y="1999628"/>
            <a:ext cx="5122607" cy="341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6" y="0"/>
            <a:ext cx="1552574" cy="187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33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half" idx="1"/>
          </p:nvPr>
        </p:nvSpPr>
        <p:spPr>
          <a:xfrm>
            <a:off x="1524001" y="5530645"/>
            <a:ext cx="9143999" cy="132735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Głównie piłki nożnej, tenisa stołowego oraz judo – zwiększyła się liczba uczestników  sekcji, grup sportowych oraz wprowadzono nowe aktywności – rodzinne.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36569" y="129048"/>
            <a:ext cx="6138086" cy="1143000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Prowadzenie sekcji sportowych</a:t>
            </a:r>
          </a:p>
        </p:txBody>
      </p:sp>
      <p:pic>
        <p:nvPicPr>
          <p:cNvPr id="2050" name="Picture 2" descr="C:\Users\osir\AppData\Local\Microsoft\Windows\Temporary Internet Files\Content.Outlook\I3OEKD80\sokol-jozefovia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709" y="1363145"/>
            <a:ext cx="6120581" cy="407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24" y="0"/>
            <a:ext cx="1523076" cy="184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25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sz="half" idx="1"/>
          </p:nvPr>
        </p:nvSpPr>
        <p:spPr>
          <a:xfrm>
            <a:off x="1524001" y="5530645"/>
            <a:ext cx="9143999" cy="1327355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OSiR organizuje wyjazdy grup do miast partnerskich Litwy, Czech i Dzierżoniowa oraz gości młodzież w ramach wzajemności w OWL w Jadwisinie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536569" y="129048"/>
            <a:ext cx="6138086" cy="1143000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Organizacja młodzieżowej wymiany partnerskiej</a:t>
            </a:r>
          </a:p>
        </p:txBody>
      </p:sp>
      <p:pic>
        <p:nvPicPr>
          <p:cNvPr id="3074" name="Picture 2" descr="C:\Users\osir\AppData\Local\Microsoft\Windows\Temporary Internet Files\Content.Outlook\I3OEKD80\Ignal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135" y="1401097"/>
            <a:ext cx="5987846" cy="399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267" y="0"/>
            <a:ext cx="1366733" cy="165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92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351584" y="4694736"/>
            <a:ext cx="7416824" cy="1254545"/>
          </a:xfrm>
        </p:spPr>
        <p:txBody>
          <a:bodyPr>
            <a:noAutofit/>
          </a:bodyPr>
          <a:lstStyle/>
          <a:p>
            <a:r>
              <a:rPr lang="pl-PL" sz="4400" b="1" dirty="0">
                <a:solidFill>
                  <a:schemeClr val="tx1"/>
                </a:solidFill>
              </a:rPr>
              <a:t>CENTRUM KULTURY </a:t>
            </a:r>
            <a:br>
              <a:rPr lang="pl-PL" sz="4400" b="1" dirty="0">
                <a:solidFill>
                  <a:schemeClr val="tx1"/>
                </a:solidFill>
              </a:rPr>
            </a:br>
            <a:r>
              <a:rPr lang="pl-PL" sz="4400" b="1" dirty="0">
                <a:solidFill>
                  <a:schemeClr val="tx1"/>
                </a:solidFill>
              </a:rPr>
              <a:t>I CZYTELNICTWA W SEROCKU</a:t>
            </a:r>
            <a:br>
              <a:rPr lang="pl-PL" sz="4400" dirty="0">
                <a:solidFill>
                  <a:schemeClr val="tx1"/>
                </a:solidFill>
              </a:rPr>
            </a:br>
            <a:endParaRPr lang="pl-PL" sz="4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94" y="188640"/>
            <a:ext cx="4527946" cy="452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31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4000" b="1" dirty="0"/>
              <a:t>NAJWAŻNIEJSZE PRZEDSIĘWZIĘCIA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46509" y="1470404"/>
            <a:ext cx="5479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u="sng" dirty="0">
                <a:solidFill>
                  <a:prstClr val="black"/>
                </a:solidFill>
                <a:latin typeface="Calibri"/>
              </a:rPr>
              <a:t>CYKL KONCERTÓW</a:t>
            </a:r>
          </a:p>
          <a:p>
            <a:r>
              <a:rPr lang="pl-PL" sz="2400" b="1" u="sng" dirty="0">
                <a:solidFill>
                  <a:prstClr val="black"/>
                </a:solidFill>
                <a:latin typeface="Calibri"/>
              </a:rPr>
              <a:t>FONTANNA MUZYKI</a:t>
            </a:r>
            <a:r>
              <a:rPr lang="pl-PL" sz="2400" b="1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prstClr val="black"/>
                </a:solidFill>
                <a:latin typeface="Calibri"/>
              </a:rPr>
              <a:t>„Miłość nie jedno ma imię” </a:t>
            </a:r>
          </a:p>
          <a:p>
            <a:r>
              <a:rPr lang="pl-PL" sz="2400" dirty="0">
                <a:solidFill>
                  <a:prstClr val="black"/>
                </a:solidFill>
                <a:latin typeface="Calibri"/>
              </a:rPr>
              <a:t>Anna Lasota – Sopran  	</a:t>
            </a:r>
          </a:p>
          <a:p>
            <a:r>
              <a:rPr lang="pl-PL" sz="2400" dirty="0">
                <a:solidFill>
                  <a:prstClr val="black"/>
                </a:solidFill>
                <a:latin typeface="Calibri"/>
              </a:rPr>
              <a:t>Jakub Oczkowski – Tenor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prstClr val="black"/>
                </a:solidFill>
                <a:latin typeface="Calibri"/>
              </a:rPr>
              <a:t>Koncert wirtuoza skrzypiec elektrycznych </a:t>
            </a:r>
            <a:r>
              <a:rPr lang="pl-PL" sz="2400" b="1" dirty="0">
                <a:solidFill>
                  <a:prstClr val="black"/>
                </a:solidFill>
                <a:latin typeface="Calibri"/>
              </a:rPr>
              <a:t>– Magdaleny Szymańskiej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prstClr val="black"/>
                </a:solidFill>
                <a:latin typeface="Calibri"/>
              </a:rPr>
              <a:t>Gary Guthman Jazz Quartet </a:t>
            </a:r>
            <a:br>
              <a:rPr lang="pl-PL" sz="2400" b="1" dirty="0">
                <a:solidFill>
                  <a:prstClr val="black"/>
                </a:solidFill>
                <a:latin typeface="Calibri"/>
              </a:rPr>
            </a:br>
            <a:r>
              <a:rPr lang="pl-PL" sz="2400" dirty="0">
                <a:solidFill>
                  <a:prstClr val="black"/>
                </a:solidFill>
                <a:latin typeface="Calibri"/>
              </a:rPr>
              <a:t>z gościnnym udziałem Sashy Strunin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prstClr val="black"/>
                </a:solidFill>
                <a:latin typeface="Calibri"/>
              </a:rPr>
              <a:t>„Animato” </a:t>
            </a:r>
            <a:r>
              <a:rPr lang="pl-PL" sz="2400" dirty="0">
                <a:solidFill>
                  <a:prstClr val="black"/>
                </a:solidFill>
                <a:latin typeface="Calibri"/>
              </a:rPr>
              <a:t>- Zespół harmonijek ustnych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prstClr val="black"/>
                </a:solidFill>
                <a:latin typeface="Calibri"/>
              </a:rPr>
              <a:t>Los Companieros </a:t>
            </a:r>
            <a:r>
              <a:rPr lang="pl-PL" sz="2400" dirty="0">
                <a:solidFill>
                  <a:prstClr val="black"/>
                </a:solidFill>
                <a:latin typeface="Calibri"/>
              </a:rPr>
              <a:t>– muzyka peruwiańska</a:t>
            </a:r>
            <a:endParaRPr lang="pl-PL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530" y="0"/>
            <a:ext cx="4142170" cy="266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87" y="4745254"/>
            <a:ext cx="3430236" cy="194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98" y="2746804"/>
            <a:ext cx="2968356" cy="197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145" y="3396158"/>
            <a:ext cx="2478555" cy="343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71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-86627"/>
            <a:ext cx="10972800" cy="1029903"/>
          </a:xfrm>
        </p:spPr>
        <p:txBody>
          <a:bodyPr>
            <a:normAutofit/>
          </a:bodyPr>
          <a:lstStyle/>
          <a:p>
            <a:r>
              <a:rPr lang="pl-PL" b="1" dirty="0"/>
              <a:t>NAJWAŻNIEJSZE PRZEDSIĘWZIĘCIA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11700" y="3555852"/>
            <a:ext cx="7480300" cy="31529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b="1" u="sng" dirty="0"/>
              <a:t>Serock Folkowo </a:t>
            </a:r>
            <a:br>
              <a:rPr lang="pl-PL" sz="2400" dirty="0"/>
            </a:br>
            <a:r>
              <a:rPr lang="pl-PL" sz="2400" dirty="0"/>
              <a:t>•    Narodowy Ukraiński Zespół Pieśni i Tańca Barvinok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sz="2400" dirty="0"/>
              <a:t>LZA Serock i LZA „Mały Serock”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dirty="0"/>
              <a:t>Zespół taneczny Sihir Stars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sz="2400" dirty="0"/>
              <a:t>Indialucia –fuzja  muzyki indyjskiej i flamenco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dirty="0"/>
              <a:t>Agata Teodorczyk – taniec flamenco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dirty="0"/>
              <a:t>Mateusz Wójcik – taniec irlandzki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400" dirty="0"/>
              <a:t>Future Folk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0" y="3723872"/>
            <a:ext cx="4479800" cy="298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84" y="777576"/>
            <a:ext cx="3448815" cy="276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" y="943276"/>
            <a:ext cx="3994620" cy="266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762" y="702844"/>
            <a:ext cx="4008749" cy="267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07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548640"/>
          </a:xfrm>
        </p:spPr>
        <p:txBody>
          <a:bodyPr>
            <a:normAutofit/>
          </a:bodyPr>
          <a:lstStyle/>
          <a:p>
            <a:r>
              <a:rPr lang="pl-PL" sz="2800" b="1" dirty="0"/>
              <a:t>NAJWAŻNIEJSZE PRZEDSIĘWZIĘCIA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253" y="548640"/>
            <a:ext cx="7825339" cy="3600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u="sng" dirty="0"/>
              <a:t>WIECZÓR W TEATRZE:</a:t>
            </a:r>
          </a:p>
          <a:p>
            <a:r>
              <a:rPr lang="pl-PL" sz="2400" b="1" dirty="0"/>
              <a:t>„Aktor… to aktor… to aktor” </a:t>
            </a:r>
            <a:r>
              <a:rPr lang="pl-PL" sz="2400" dirty="0"/>
              <a:t>-  Cezary Morawski,</a:t>
            </a:r>
          </a:p>
          <a:p>
            <a:r>
              <a:rPr lang="pl-PL" sz="2400" b="1" dirty="0"/>
              <a:t>„Bóg Mordu” </a:t>
            </a:r>
            <a:r>
              <a:rPr lang="pl-PL" sz="2400" dirty="0"/>
              <a:t>reż. Yasmina Reza</a:t>
            </a:r>
          </a:p>
          <a:p>
            <a:r>
              <a:rPr lang="pl-PL" sz="2400" b="1" dirty="0"/>
              <a:t>„Audiencja III, czyli raj Eskimosów” </a:t>
            </a:r>
            <a:r>
              <a:rPr lang="pl-PL" sz="2400" dirty="0"/>
              <a:t>– Renata Pałys i Maciej Tomaszewski</a:t>
            </a:r>
          </a:p>
          <a:p>
            <a:r>
              <a:rPr lang="pl-PL" sz="2400" dirty="0"/>
              <a:t>Dzień z Polskim Teatrem Tańca, „</a:t>
            </a:r>
            <a:r>
              <a:rPr lang="pl-PL" sz="2400" b="1" dirty="0"/>
              <a:t>Powtarzaj za mną”, „Efekt Halo”, ”Maciej Kuźmiński”</a:t>
            </a:r>
          </a:p>
          <a:p>
            <a:r>
              <a:rPr lang="pl-PL" sz="2400" b="1" dirty="0"/>
              <a:t>„Supermenka” </a:t>
            </a:r>
            <a:r>
              <a:rPr lang="pl-PL" sz="2400" dirty="0"/>
              <a:t>w roli tytułowej Jowita Budnik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404" y="7562"/>
            <a:ext cx="4330596" cy="284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00" y="3004279"/>
            <a:ext cx="2853992" cy="370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829" y="3907857"/>
            <a:ext cx="3960915" cy="295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35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-47868"/>
            <a:ext cx="11582399" cy="760137"/>
          </a:xfrm>
        </p:spPr>
        <p:txBody>
          <a:bodyPr>
            <a:normAutofit/>
          </a:bodyPr>
          <a:lstStyle/>
          <a:p>
            <a:r>
              <a:rPr lang="pl-PL" sz="3200" b="1" dirty="0"/>
              <a:t>NAJWAŻNIEJSZE PRZEDSIĘWZIĘCIA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3255" y="1460499"/>
            <a:ext cx="11949206" cy="53897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         </a:t>
            </a:r>
          </a:p>
          <a:p>
            <a:pPr marL="0" indent="0">
              <a:buNone/>
            </a:pPr>
            <a:endParaRPr lang="pl-PL" sz="1800" b="1" dirty="0"/>
          </a:p>
          <a:p>
            <a:pPr marL="0" indent="0">
              <a:buNone/>
            </a:pPr>
            <a:endParaRPr lang="pl-PL" sz="1800" b="1" dirty="0"/>
          </a:p>
          <a:p>
            <a:pPr marL="0" indent="0">
              <a:buNone/>
            </a:pPr>
            <a:r>
              <a:rPr lang="pl-PL" sz="2400" b="1" dirty="0"/>
              <a:t>Koncert zespołu „Vołosi” w Sali Widowiskowej CKiCz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093" y="3923238"/>
            <a:ext cx="2940871" cy="196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464" y="281318"/>
            <a:ext cx="2415701" cy="327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" y="3860288"/>
            <a:ext cx="3707888" cy="247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5" y="766124"/>
            <a:ext cx="3992198" cy="266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383" y="0"/>
            <a:ext cx="2716337" cy="374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454" y="4806022"/>
            <a:ext cx="2994546" cy="199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21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47257"/>
          </a:xfrm>
        </p:spPr>
        <p:txBody>
          <a:bodyPr>
            <a:normAutofit fontScale="90000"/>
          </a:bodyPr>
          <a:lstStyle/>
          <a:p>
            <a:r>
              <a:rPr lang="pl-PL" sz="3600" b="1" dirty="0"/>
              <a:t>NAJWAŻNIEJSZE PRZEDSIĘWZIĘCIA</a:t>
            </a:r>
            <a:endParaRPr lang="pl-PL" sz="3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63629" y="6294836"/>
            <a:ext cx="12028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prstClr val="black"/>
                </a:solidFill>
                <a:latin typeface="Calibri"/>
              </a:rPr>
              <a:t>Aktywna promocja i popularyzacja  czytelnictwa Centrum Kultury i Czytelnictwa w Serocku. </a:t>
            </a:r>
          </a:p>
        </p:txBody>
      </p:sp>
      <p:pic>
        <p:nvPicPr>
          <p:cNvPr id="6148" name="Picture 4" descr="C:\Users\SPECJALISTA\Desktop\1-_DSC05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9" y="709908"/>
            <a:ext cx="4589900" cy="279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PECJALISTA\Desktop\_DSC0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20" y="721895"/>
            <a:ext cx="4022989" cy="255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11" y="2651946"/>
            <a:ext cx="4103503" cy="272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82" y="3935667"/>
            <a:ext cx="2828272" cy="213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9" y="4077413"/>
            <a:ext cx="3029896" cy="208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35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1143000"/>
          </a:xfrm>
        </p:spPr>
        <p:txBody>
          <a:bodyPr>
            <a:normAutofit/>
          </a:bodyPr>
          <a:lstStyle/>
          <a:p>
            <a:pPr algn="l"/>
            <a:r>
              <a:rPr lang="pl-PL" sz="3600" b="1" dirty="0"/>
              <a:t>Koszty  inwestycyjne   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7423" y="5727700"/>
            <a:ext cx="11954577" cy="1130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/>
              <a:t>Wykonano prace związane z montażem klimatyzacji  na sali widowiskowej   Centrum Kultury i Czytelnictwa w Serocku.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9711"/>
            <a:ext cx="6460028" cy="362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807" y="0"/>
            <a:ext cx="5742194" cy="322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15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Wysokość podatku od nieruchomości w latach 2012 - 2016</a:t>
            </a: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0462599"/>
              </p:ext>
            </p:extLst>
          </p:nvPr>
        </p:nvGraphicFramePr>
        <p:xfrm>
          <a:off x="-368300" y="457200"/>
          <a:ext cx="125603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130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223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pl-PL" sz="3200" b="1" dirty="0">
                <a:solidFill>
                  <a:schemeClr val="tx1"/>
                </a:solidFill>
                <a:latin typeface="Calibri Light" panose="020F0302020204030204" pitchFamily="34" charset="0"/>
              </a:rPr>
              <a:t>Lokalna komunikacja autobusowa</a:t>
            </a:r>
          </a:p>
        </p:txBody>
      </p:sp>
      <p:sp>
        <p:nvSpPr>
          <p:cNvPr id="4" name="Prostokąt 3"/>
          <p:cNvSpPr/>
          <p:nvPr/>
        </p:nvSpPr>
        <p:spPr>
          <a:xfrm>
            <a:off x="127000" y="728990"/>
            <a:ext cx="938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latin typeface="Calibri Light" panose="020F0302020204030204" pitchFamily="34" charset="0"/>
              </a:rPr>
              <a:t>Wprowadzone zmiany 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990600"/>
            <a:ext cx="1219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0" y="1729263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/>
              <a:t>W 2016 roku Lokalna Komunikacja Autobusowa na terenie Miasta i Gminy Serock uległa znacznej modyfikacji. Istotnym elementem było uruchomienie kursów w niedzielę na wszystkich trasach komunikacyjnych. </a:t>
            </a:r>
          </a:p>
          <a:p>
            <a:endParaRPr lang="pl-PL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/>
              <a:t>Wydłużona została linia Serock - Legionowo, każdy kurs rozpoczyna się od ronda                           w miejscowości Wierzbica.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/>
              <a:t>Dodatkowo na wniosek mieszkańców na tej samej linii został wprowadzony dodatkowy kurs godz. 09:00 oraz powrotny o godz. 13:10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/>
              <a:t>Zmianie uległa również linia Stanisławowo – Legionowo, wprowadzono dodatkowy kurs  godz. 20:30 oraz  powrotny o  godz. 21:30</a:t>
            </a:r>
          </a:p>
        </p:txBody>
      </p:sp>
    </p:spTree>
    <p:extLst>
      <p:ext uri="{BB962C8B-B14F-4D97-AF65-F5344CB8AC3E}">
        <p14:creationId xmlns:p14="http://schemas.microsoft.com/office/powerpoint/2010/main" val="343649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400" dirty="0">
              <a:solidFill>
                <a:schemeClr val="tx1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+mj-lt"/>
              </a:rPr>
              <a:t>Nieznacznej modyfikacji uległy kursy autobusów na trasie komunikacyjnej I </a:t>
            </a:r>
            <a:r>
              <a:rPr lang="pl-PL" sz="2400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pl-PL" sz="2400" dirty="0">
                <a:solidFill>
                  <a:schemeClr val="tx1"/>
                </a:solidFill>
                <a:latin typeface="+mj-lt"/>
              </a:rPr>
              <a:t> II, przejeżdżających przez miejscowość Dębinki.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+mj-lt"/>
              </a:rPr>
              <a:t>Jeden kurs na trasie nr I godz. 06:05 ma bezpośrednie połączenie z miastem Legionowo.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+mj-lt"/>
              </a:rPr>
              <a:t>Zmianom dotyczą również trasy Serock – Wierzbica – Gąsiorowo. Wszystkie kursy tej linii mają bezpośrednie połączenie z linią Serock – Legionowo.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chemeClr val="tx1"/>
                </a:solidFill>
                <a:latin typeface="+mj-lt"/>
              </a:rPr>
              <a:t>Na wniosek mieszkańców powstały dodatkowo nowe przystanki dwa w Serocku przy ulicy Wyzwolenia oraz jeden w miejscowości Dębinki.</a:t>
            </a:r>
          </a:p>
          <a:p>
            <a:pPr marL="0" indent="0">
              <a:buNone/>
            </a:pPr>
            <a:endParaRPr lang="pl-PL" sz="240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tx1"/>
                </a:solidFill>
                <a:latin typeface="+mj-lt"/>
              </a:rPr>
              <a:t>Należy podkreślić fakt, iż wyżej wymienione zmiany w komunikacji miały bardzo duże znaczenie dla mieszkańców, czego dowodem jest wzrost liczby osób korzystających z Lokalnej Komunikacji Autobusowej w porównaniu do roku 2015.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807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7100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chemeClr val="tx1"/>
                </a:solidFill>
              </a:rPr>
              <a:t>Ilość pasażerów w 2016 roku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4652701"/>
              </p:ext>
            </p:extLst>
          </p:nvPr>
        </p:nvGraphicFramePr>
        <p:xfrm>
          <a:off x="0" y="546100"/>
          <a:ext cx="12192000" cy="631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095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Dane dotyczące ilości pasażerów wyliczone są na podstawie sprzedaży biletów jednorazowych oraz miesięcznych                             w poszczególnych miesiącach.</a:t>
            </a:r>
            <a:br>
              <a:rPr lang="pl-PL" dirty="0">
                <a:solidFill>
                  <a:schemeClr val="tx1"/>
                </a:solidFill>
              </a:rPr>
            </a:b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054100"/>
            <a:ext cx="12192000" cy="58039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>
              <a:solidFill>
                <a:schemeClr val="tx1"/>
              </a:solidFill>
            </a:endParaRPr>
          </a:p>
          <a:p>
            <a:r>
              <a:rPr lang="pl-PL" sz="2400" dirty="0">
                <a:solidFill>
                  <a:schemeClr val="tx1"/>
                </a:solidFill>
              </a:rPr>
              <a:t>Łączna ilość pasażerów – 177 622 osób</a:t>
            </a:r>
          </a:p>
          <a:p>
            <a:pPr marL="0" indent="0">
              <a:buNone/>
            </a:pPr>
            <a:endParaRPr lang="pl-PL" sz="2400" dirty="0">
              <a:solidFill>
                <a:schemeClr val="tx1"/>
              </a:solidFill>
            </a:endParaRPr>
          </a:p>
          <a:p>
            <a:r>
              <a:rPr lang="pl-PL" sz="2400" dirty="0">
                <a:solidFill>
                  <a:schemeClr val="tx1"/>
                </a:solidFill>
              </a:rPr>
              <a:t>Łączna ilość sprzedanych biletów miesięcznych – 2733 szt.</a:t>
            </a:r>
          </a:p>
          <a:p>
            <a:pPr marL="0" indent="0">
              <a:buNone/>
            </a:pPr>
            <a:endParaRPr lang="pl-PL" sz="2400" dirty="0">
              <a:solidFill>
                <a:schemeClr val="tx1"/>
              </a:solidFill>
            </a:endParaRPr>
          </a:p>
          <a:p>
            <a:r>
              <a:rPr lang="pl-PL" sz="2400" dirty="0">
                <a:solidFill>
                  <a:schemeClr val="tx1"/>
                </a:solidFill>
              </a:rPr>
              <a:t>Łączna ilość sprzedanych biletów jednorazowych  - 174 889 szt.</a:t>
            </a:r>
          </a:p>
          <a:p>
            <a:pPr marL="0" indent="0">
              <a:buNone/>
            </a:pPr>
            <a:endParaRPr lang="pl-PL" sz="2400" dirty="0">
              <a:solidFill>
                <a:schemeClr val="tx1"/>
              </a:solidFill>
            </a:endParaRPr>
          </a:p>
          <a:p>
            <a:r>
              <a:rPr lang="pl-PL" sz="2400" dirty="0">
                <a:solidFill>
                  <a:schemeClr val="tx1"/>
                </a:solidFill>
              </a:rPr>
              <a:t>Łączna ilość przejechanych kilometrów – 277 196,2 km</a:t>
            </a:r>
          </a:p>
        </p:txBody>
      </p:sp>
    </p:spTree>
    <p:extLst>
      <p:ext uri="{BB962C8B-B14F-4D97-AF65-F5344CB8AC3E}">
        <p14:creationId xmlns:p14="http://schemas.microsoft.com/office/powerpoint/2010/main" val="53487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2300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Zamknięcie roku budżetowego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723900"/>
            <a:ext cx="12192000" cy="613410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dirty="0"/>
              <a:t>	</a:t>
            </a:r>
            <a:r>
              <a:rPr lang="pl-PL" sz="10400" dirty="0"/>
              <a:t>W 2016r. Gmina planowała wyemitować obligacje komunalne w wysokości </a:t>
            </a:r>
            <a:r>
              <a:rPr lang="pl-PL" sz="10400" b="1" dirty="0"/>
              <a:t>3.000.000 zł. </a:t>
            </a:r>
            <a:r>
              <a:rPr lang="pl-PL" sz="10400" dirty="0"/>
              <a:t>oraz zaciągnąć pożyczki z Wojewódzkiego Funduszu Ochrony Środowiska                          i Gospodarki Wodnej w Warszawie w łącznej wysokości </a:t>
            </a:r>
            <a:r>
              <a:rPr lang="pl-PL" sz="10400" b="1" dirty="0"/>
              <a:t>487.500 zł.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0400" dirty="0"/>
              <a:t>W związku z dobrą realizacją budżetu i otrzymaniem środków unijnych zrezygnowano                       z emisji 9 serii obligacji na łączną kwotę </a:t>
            </a:r>
            <a:r>
              <a:rPr lang="pl-PL" sz="10400" b="1" dirty="0"/>
              <a:t>900.000 zł.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0400" dirty="0"/>
              <a:t>	Ponadto gmina dokonała spłaty wcześniej zaciągniętych zobowiązań z tytułu wykupu papierów wartościowych, pożyczek i kredytów w kwocie </a:t>
            </a:r>
            <a:r>
              <a:rPr lang="pl-PL" sz="10400" b="1" dirty="0"/>
              <a:t>3.012.567,13 zł</a:t>
            </a:r>
            <a:r>
              <a:rPr lang="pl-PL" sz="10400" b="1"/>
              <a:t>,                                 </a:t>
            </a:r>
            <a:r>
              <a:rPr lang="pl-PL" sz="10400"/>
              <a:t>w </a:t>
            </a:r>
            <a:r>
              <a:rPr lang="pl-PL" sz="10400" dirty="0"/>
              <a:t>tym: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pl-PL" sz="10400" dirty="0"/>
              <a:t>kredyty – 254.342,08 zł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pl-PL" sz="10400" dirty="0"/>
              <a:t>pożyczki – 228.225,05 zł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pl-PL" sz="10400" dirty="0"/>
              <a:t>wykup obligacji komunalnych – 2.530.000 zł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10400" dirty="0"/>
              <a:t>	Wynik budżetu zamknął się nadwyżką w wysokości </a:t>
            </a:r>
            <a:r>
              <a:rPr lang="pl-PL" sz="10400" b="1" dirty="0"/>
              <a:t>1.778.263,42 zł</a:t>
            </a:r>
            <a:r>
              <a:rPr lang="pl-PL" sz="10400" dirty="0"/>
              <a:t>, podczas gdy był planowany deficyt w wysokości 1.274.127,32 zł.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5539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1800" y="753961"/>
            <a:ext cx="5924607" cy="5773839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/>
              <a:t>Dziękuję za uwagę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697" y="-79491"/>
            <a:ext cx="10830886" cy="683499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/>
              <a:t>Ilość wydanych decyzji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8628841"/>
              </p:ext>
            </p:extLst>
          </p:nvPr>
        </p:nvGraphicFramePr>
        <p:xfrm>
          <a:off x="234893" y="500514"/>
          <a:ext cx="11820088" cy="6357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612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uchome tło (z wideo)">
  <a:themeElements>
    <a:clrScheme name="Microsoft Motion BG Template">
      <a:dk1>
        <a:sysClr val="windowText" lastClr="000000"/>
      </a:dk1>
      <a:lt1>
        <a:sysClr val="window" lastClr="FFFFFF"/>
      </a:lt1>
      <a:dk2>
        <a:srgbClr val="2B370A"/>
      </a:dk2>
      <a:lt2>
        <a:srgbClr val="EBF6D0"/>
      </a:lt2>
      <a:accent1>
        <a:srgbClr val="FF9900"/>
      </a:accent1>
      <a:accent2>
        <a:srgbClr val="FFCC00"/>
      </a:accent2>
      <a:accent3>
        <a:srgbClr val="9BBB59"/>
      </a:accent3>
      <a:accent4>
        <a:srgbClr val="1E8C16"/>
      </a:accent4>
      <a:accent5>
        <a:srgbClr val="00CC99"/>
      </a:accent5>
      <a:accent6>
        <a:srgbClr val="00A1DA"/>
      </a:accent6>
      <a:hlink>
        <a:srgbClr val="00D20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budżet 2013</Template>
  <TotalTime>2036</TotalTime>
  <Words>4580</Words>
  <Application>Microsoft Office PowerPoint</Application>
  <PresentationFormat>Panoramiczny</PresentationFormat>
  <Paragraphs>613</Paragraphs>
  <Slides>85</Slides>
  <Notes>14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5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85</vt:i4>
      </vt:variant>
    </vt:vector>
  </HeadingPairs>
  <TitlesOfParts>
    <vt:vector size="101" baseType="lpstr">
      <vt:lpstr>Arial</vt:lpstr>
      <vt:lpstr>Bookman Old Style</vt:lpstr>
      <vt:lpstr>Calibri</vt:lpstr>
      <vt:lpstr>Calibri Light</vt:lpstr>
      <vt:lpstr>Times New Roman</vt:lpstr>
      <vt:lpstr>Trebuchet MS</vt:lpstr>
      <vt:lpstr>Wingdings</vt:lpstr>
      <vt:lpstr>Wingdings 3</vt:lpstr>
      <vt:lpstr>2_Motyw pakietu Office</vt:lpstr>
      <vt:lpstr>Faseta</vt:lpstr>
      <vt:lpstr>5_Motyw pakietu Office</vt:lpstr>
      <vt:lpstr>Ruchome tło (z wideo)</vt:lpstr>
      <vt:lpstr>Motyw pakietu Office</vt:lpstr>
      <vt:lpstr>Acrobat Document</vt:lpstr>
      <vt:lpstr>Chart</vt:lpstr>
      <vt:lpstr>Wykres programu Microsoft Excel</vt:lpstr>
      <vt:lpstr>SPRAWOZDANIE  Z WYKONANIA BUDŻETU  MIASTA I GMINY SEROCK  ZA 2016 ROK</vt:lpstr>
      <vt:lpstr>Budżet Miasta i Gminy Serock na 2016 rok został przyjęty  Uchwałą Budżetową Miasta i Gminy Serock Nr 164/XVI/2015 Rady Miejskiej                      w Serocku w dniu 21 grudnia 2015r. w następujących wielkościach:  dochody 51 548 465 zł dochody bieżące w kwocie 49 701 198 zł, dochody majątkowe w kwocie 1 847 267 zł  wydatki 54 151 725,58 zł wydatki bieżące 43 205 875,46 zł wydatki majątkowe 10 945 850,12 zł   Deficyt budżetowy został określony na kwotę 2 603 260,58 zł </vt:lpstr>
      <vt:lpstr>W trakcie realizacji budżetu dochody i wydatki uległy zmianom, które wprowadzono  8 Uchwałami Rady Miejskiej oraz 11 Zarządzeniami Burmistrza Miasta i Gminy Serock.   Dochody ogółem zostały zwiększone o 12 475 159,87 zł.  Wydatki w ciągu roku wzrosły o 11 146 026,61 zł i zostały przekazane do jednostek organizacyjnych gminy w celu realizacji powierzonych im zadań:   ZOSiP     +    257 631,00 zł  OPS        + 9 589 364,00 zł  OSIR       +      24 500,00 zł   MGZGK  +    854 600,00 zł  UMiG     +    386 100,61 zł  CKiCz     +       33 831,00 zł</vt:lpstr>
      <vt:lpstr>Prezentacja programu PowerPoint</vt:lpstr>
      <vt:lpstr>   Źródła dochodów</vt:lpstr>
      <vt:lpstr>Liczba podatników </vt:lpstr>
      <vt:lpstr>Struktura podatku od nieruchomości w latach 2012 - 2016</vt:lpstr>
      <vt:lpstr>Wysokość podatku od nieruchomości w latach 2012 - 2016</vt:lpstr>
      <vt:lpstr>Ilość wydanych decyzji</vt:lpstr>
      <vt:lpstr>Wysokość podatku PIT i CIT w latach 2012 - 2016</vt:lpstr>
      <vt:lpstr>W 2016r.  Gmina pozyskała  ponad 1 milion złotych z tytułu dofinansowania realizowanych zadań w formie dotacji i środków unijnych:</vt:lpstr>
      <vt:lpstr>Prezentacja programu PowerPoint</vt:lpstr>
      <vt:lpstr>Ilość osób objętych systemem gospodarki odpadami komunalnymi w 2016r.  W ramach systemu uzyskano opłatę w wysokości 1 742 779,22 zł</vt:lpstr>
      <vt:lpstr>  Wydatki na poszczególne zadania</vt:lpstr>
      <vt:lpstr>W 2016r. Gmina Serock udzieliła pomocy finansowej w formie dotacji oraz przekazała środki w wysokości ponad 1.195.000 zł dla: </vt:lpstr>
      <vt:lpstr>Prezentacja programu PowerPoint</vt:lpstr>
      <vt:lpstr>Prezentacja programu PowerPoint</vt:lpstr>
      <vt:lpstr>Prezentacja programu PowerPoint</vt:lpstr>
      <vt:lpstr>Prezentacja programu PowerPoint</vt:lpstr>
      <vt:lpstr>Budowa parkingów w rejonie Zespołu Szkół w Zegrzu i Zespołu Szkół                       w Serocku</vt:lpstr>
      <vt:lpstr>Przebudowa ul. Głównej w Stasim Lesie</vt:lpstr>
      <vt:lpstr>Budowa ciągu pieszo-rowerowego Jadwisin - Zegrze</vt:lpstr>
      <vt:lpstr>W 2016 r. na budowę i modernizację oświetlenia drogowego  wydatkowano kwotę 1 293 403,83 zł</vt:lpstr>
      <vt:lpstr>Budowa placu zabaw w Woli Smolanej</vt:lpstr>
      <vt:lpstr>  Ważniejsze projekty opracowane w 2016 r.</vt:lpstr>
      <vt:lpstr>Inwestycje w zakresie obiektów oświatowych</vt:lpstr>
      <vt:lpstr>Realizacje w ramach funduszu sołeckiego</vt:lpstr>
      <vt:lpstr>Wydatki na inwestycje poniesione przez  Miejsko – Gminny Zakład Wodociągowy – 377.197,93 zł</vt:lpstr>
      <vt:lpstr>W 2016 r złożono wnioski o dofinansowanie ze środków unijnych niżej wymienionych inwestycji: </vt:lpstr>
      <vt:lpstr>Działalność w zakresie planowania przestrzennego</vt:lpstr>
      <vt:lpstr>DOKUMENTY PLANISTYCZNE UCHWALONE  W  2016 R.</vt:lpstr>
      <vt:lpstr>Prezentacja programu PowerPoint</vt:lpstr>
      <vt:lpstr>Prezentacja programu PowerPoint</vt:lpstr>
      <vt:lpstr>Prezentacja programu PowerPoint</vt:lpstr>
      <vt:lpstr>Uchwalenie Strategii Rozwoju Gminy Miasto i Gmina Serock</vt:lpstr>
      <vt:lpstr>Strategia Rozwoju Gminy Miasto i Gmina Serock, na lata 2016 - 2025</vt:lpstr>
      <vt:lpstr>Zakończono regulację stanu prawnego gruntów w obrębie grodziska „Barbarka”</vt:lpstr>
      <vt:lpstr>Uregulowanie prawa Gminy do działek drogowych w Woli Smolanej</vt:lpstr>
      <vt:lpstr>Działalność w zakresie Ochrony Środowiska, Rolnictwa i Leśnictwa. Demontaż, odbiór, transport i utylizacja azbestu</vt:lpstr>
      <vt:lpstr>Realizowano zadania z zakresu edukacji ekologicznej oraz z zakresu edukacji środowisk rolniczych: </vt:lpstr>
      <vt:lpstr>Prezentacja programu PowerPoint</vt:lpstr>
      <vt:lpstr>Prezentacja programu PowerPoint</vt:lpstr>
      <vt:lpstr>Program opieki nad zwierzętami bezdomnymi oraz zapobiegania bezdomności zwierząt na terenie gminy Miasto i Gmina Serock.</vt:lpstr>
      <vt:lpstr>Wymiana kotłów węglowych i budowa przydomowych oczyszczalni ścieków.  </vt:lpstr>
      <vt:lpstr>„Rowerem po gminie Serock”</vt:lpstr>
      <vt:lpstr>Drzewo 600-LECIA</vt:lpstr>
      <vt:lpstr>Ewidencja zbiorników bezodpływowych</vt:lpstr>
      <vt:lpstr>JUŻ W 2016 ROKU ZAPOCZĄTKOWALIŚMY OBCHODY 600 – LECIA NADANIA PRAW MIEJSKICH SEROCKOWI.  OTO NIEKTÓRE WYDARZENIA:</vt:lpstr>
      <vt:lpstr>MURALE</vt:lpstr>
      <vt:lpstr>               PROFILAKTYCZNE PROGRAMY ZDROWOTNE Wykonano bezpłatne szczepienia przeciw:  1. grypie w roku 2015 – 231 osób; w 2016 257osób;  2. pneumokokom w roku 2015 – 38 dzieci; w 2016 - 45 dzieci.                </vt:lpstr>
      <vt:lpstr>EWIDENCJA LUDNOŚCI </vt:lpstr>
      <vt:lpstr>Prezentacja programu PowerPoint</vt:lpstr>
      <vt:lpstr>ZAWIERANIE ZWIĄZKÓW MAŁŻEŃSKICH  NA TERENIE MIASTA I GMINY SEROCK</vt:lpstr>
      <vt:lpstr>Prezentacja programu PowerPoint</vt:lpstr>
      <vt:lpstr>Prezentacja programu PowerPoint</vt:lpstr>
      <vt:lpstr>Liczba aktywnych podmiotów gospodarczych</vt:lpstr>
      <vt:lpstr> STRAŻ MIEJSKA W SEROCKU  </vt:lpstr>
      <vt:lpstr>  PROWADZONE AKCJE </vt:lpstr>
      <vt:lpstr>Poniesione koszty za odbiór i zagospodarowanie odpadów  z Punktów Selektywnego Zbierania Odpadów Komunalnych w latach 2013- 2016</vt:lpstr>
      <vt:lpstr>Ilość odebranych odpadów z Punktów Selektywnego Zbierania Odpadów Komunalnych  w latach 2013- 2016 w tonach</vt:lpstr>
      <vt:lpstr>Ilość odebranych odpadów z Punktów Selektywnego Zbierania Odpadów Komunalnych  w latach 2013- 2016</vt:lpstr>
      <vt:lpstr>Ilość odebranych odpadów z PSZOK w 2016r. w tonach </vt:lpstr>
      <vt:lpstr>Poniesione koszty za odbiór odpadów od mieszkańców w latach 2013-2016</vt:lpstr>
      <vt:lpstr>Ilość odebranych odpadów od  mieszkańców w latach 2013- 2016 w tonach</vt:lpstr>
      <vt:lpstr>Ilość odebranych odpadów od mieszkańców w roku 2016 w tonach</vt:lpstr>
      <vt:lpstr>Prezentacja programu PowerPoint</vt:lpstr>
      <vt:lpstr>Klub Aktywności Społecznej</vt:lpstr>
      <vt:lpstr>Prezentacja programu PowerPoint</vt:lpstr>
      <vt:lpstr>Organizacja imprez sportowo-rekreacyjnych</vt:lpstr>
      <vt:lpstr>Organizacja imprez sportowo-rekreacyjnych</vt:lpstr>
      <vt:lpstr>Prowadzenie sekcji sportowych</vt:lpstr>
      <vt:lpstr>Organizacja młodzieżowej wymiany partnerskiej</vt:lpstr>
      <vt:lpstr>Prezentacja programu PowerPoint</vt:lpstr>
      <vt:lpstr>NAJWAŻNIEJSZE PRZEDSIĘWZIĘCIA</vt:lpstr>
      <vt:lpstr>NAJWAŻNIEJSZE PRZEDSIĘWZIĘCIA</vt:lpstr>
      <vt:lpstr>NAJWAŻNIEJSZE PRZEDSIĘWZIĘCIA</vt:lpstr>
      <vt:lpstr>NAJWAŻNIEJSZE PRZEDSIĘWZIĘCIA</vt:lpstr>
      <vt:lpstr>NAJWAŻNIEJSZE PRZEDSIĘWZIĘCIA</vt:lpstr>
      <vt:lpstr>Koszty  inwestycyjne   </vt:lpstr>
      <vt:lpstr>Lokalna komunikacja autobusowa</vt:lpstr>
      <vt:lpstr>Prezentacja programu PowerPoint</vt:lpstr>
      <vt:lpstr>Ilość pasażerów w 2016 roku</vt:lpstr>
      <vt:lpstr>Dane dotyczące ilości pasażerów wyliczone są na podstawie sprzedaży biletów jednorazowych oraz miesięcznych                             w poszczególnych miesiącach. </vt:lpstr>
      <vt:lpstr>Zamknięcie roku budżetowego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WYKONANIA BUDŻETU MIASTA I GMINY SEROCK ZA 2013ROK</dc:title>
  <dc:creator>Biuro27</dc:creator>
  <cp:lastModifiedBy>Prezentacje</cp:lastModifiedBy>
  <cp:revision>293</cp:revision>
  <cp:lastPrinted>2017-06-21T07:34:10Z</cp:lastPrinted>
  <dcterms:created xsi:type="dcterms:W3CDTF">2014-06-26T11:04:01Z</dcterms:created>
  <dcterms:modified xsi:type="dcterms:W3CDTF">2017-06-28T09:30:18Z</dcterms:modified>
</cp:coreProperties>
</file>